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41"/>
  </p:notesMasterIdLst>
  <p:handoutMasterIdLst>
    <p:handoutMasterId r:id="rId42"/>
  </p:handoutMasterIdLst>
  <p:sldIdLst>
    <p:sldId id="258" r:id="rId2"/>
    <p:sldId id="356" r:id="rId3"/>
    <p:sldId id="357" r:id="rId4"/>
    <p:sldId id="358" r:id="rId5"/>
    <p:sldId id="359" r:id="rId6"/>
    <p:sldId id="354" r:id="rId7"/>
    <p:sldId id="267" r:id="rId8"/>
    <p:sldId id="269" r:id="rId9"/>
    <p:sldId id="272" r:id="rId10"/>
    <p:sldId id="360" r:id="rId11"/>
    <p:sldId id="273" r:id="rId12"/>
    <p:sldId id="355" r:id="rId13"/>
    <p:sldId id="31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96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10" r:id="rId37"/>
    <p:sldId id="361" r:id="rId38"/>
    <p:sldId id="362" r:id="rId39"/>
    <p:sldId id="397" r:id="rId4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inda Russo" initials="BR" lastIdx="1" clrIdx="0">
    <p:extLst>
      <p:ext uri="{19B8F6BF-5375-455C-9EA6-DF929625EA0E}">
        <p15:presenceInfo xmlns:p15="http://schemas.microsoft.com/office/powerpoint/2012/main" userId="S-1-5-21-297952018-3464676243-1927205925-23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CC99"/>
    <a:srgbClr val="FFCCFF"/>
    <a:srgbClr val="FFFF99"/>
    <a:srgbClr val="EE0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372" autoAdjust="0"/>
  </p:normalViewPr>
  <p:slideViewPr>
    <p:cSldViewPr>
      <p:cViewPr varScale="1">
        <p:scale>
          <a:sx n="105" d="100"/>
          <a:sy n="105" d="100"/>
        </p:scale>
        <p:origin x="1776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52800" cy="533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851B2DD-C9D1-824B-BFAD-C484ECB72A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76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E3AC8B5-DB19-D943-ABF2-6F2E1D4467BB}" type="datetime1">
              <a:rPr lang="en-US"/>
              <a:pPr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FA7B901-D3F7-9541-A65B-6FCEF0F517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46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04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5600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073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95AD69-B057-4E46-9613-8DBF71274262}" type="slidenum">
              <a:rPr lang="en-US" altLang="en-US" sz="1200" smtClean="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40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7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CA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04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5600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073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9CCF22E-0863-4CE3-9871-F28B4D5D19E1}" type="slidenum">
              <a:rPr lang="en-CA" altLang="en-US" sz="1200" smtClean="0">
                <a:latin typeface="Calibri" panose="020F0502020204030204" pitchFamily="34" charset="0"/>
              </a:rPr>
              <a:pPr/>
              <a:t>11</a:t>
            </a:fld>
            <a:endParaRPr lang="en-C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41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36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14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82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8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28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1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29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92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2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87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8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52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19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09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51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7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3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4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77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142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383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50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03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EEB26-0184-EE43-8109-9A0F7ED7CA7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55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0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90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27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9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0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B901-D3F7-9541-A65B-6FCEF0F5177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22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CA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04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5600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073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B7BB58D-F11B-4701-9E86-823BE0CF78B9}" type="slidenum">
              <a:rPr lang="en-US" altLang="en-US" sz="1200" smtClean="0">
                <a:latin typeface="Calibri" panose="020F0502020204030204" pitchFamily="34" charset="0"/>
              </a:rPr>
              <a:pPr/>
              <a:t>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1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CA" alt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04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5600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073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881C5EA-C5B6-4D5F-BC33-2948D4658A38}" type="slidenum">
              <a:rPr lang="en-US" altLang="en-US" sz="1200" smtClean="0">
                <a:latin typeface="Calibri" panose="020F0502020204030204" pitchFamily="34" charset="0"/>
              </a:rPr>
              <a:pPr/>
              <a:t>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3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04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25600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073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101EB9F-7A0D-4DAC-AA87-8E472A5A7E11}" type="slidenum">
              <a:rPr lang="en-US" altLang="en-US" sz="1200" smtClean="0">
                <a:latin typeface="Calibri" panose="020F0502020204030204" pitchFamily="34" charset="0"/>
              </a:rPr>
              <a:pPr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1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48525" y="321587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587D008-FF28-7E44-BFED-37DA8909AC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248525" y="321587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5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4629150"/>
            <a:ext cx="6400800" cy="4572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4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7BC314A-DC92-9F4B-95E2-97B3E30AF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0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4629150"/>
            <a:ext cx="5943600" cy="40005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4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1BEC000-EA1F-4F46-AA7C-508D396171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8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450" y="44124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4412457"/>
            <a:ext cx="5003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0B497-C5D3-4977-B397-2FD9E212EAF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302596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248525" y="321587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587D008-FF28-7E44-BFED-37DA8909AC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30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n Bullet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001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2057400"/>
            <a:ext cx="8229600" cy="2114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  <a:latin typeface="Verdana"/>
                <a:cs typeface="Verdana"/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  <a:latin typeface="Verdana"/>
                <a:cs typeface="Verdana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Verdana"/>
                <a:cs typeface="Verdana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0687E9E-4262-4C43-8307-07D9B9C9B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399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57350"/>
            <a:ext cx="4040188" cy="257175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sz="2000" baseline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sz="1800" baseline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sz="1600" baseline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sz="1600" baseline="0">
                <a:solidFill>
                  <a:srgbClr val="000000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1" y="914399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657350"/>
            <a:ext cx="4041775" cy="257175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>
              <a:defRPr sz="2000" baseline="0">
                <a:solidFill>
                  <a:srgbClr val="000000"/>
                </a:solidFill>
                <a:latin typeface="Verdana"/>
                <a:cs typeface="Verdana"/>
              </a:defRPr>
            </a:lvl2pPr>
            <a:lvl3pPr>
              <a:defRPr sz="1800" baseline="0">
                <a:solidFill>
                  <a:srgbClr val="000000"/>
                </a:solidFill>
                <a:latin typeface="Verdana"/>
                <a:cs typeface="Verdana"/>
              </a:defRPr>
            </a:lvl3pPr>
            <a:lvl4pPr>
              <a:defRPr sz="1600" baseline="0">
                <a:solidFill>
                  <a:srgbClr val="000000"/>
                </a:solidFill>
                <a:latin typeface="Verdana"/>
                <a:cs typeface="Verdana"/>
              </a:defRPr>
            </a:lvl4pPr>
            <a:lvl5pPr>
              <a:defRPr sz="1600" baseline="0">
                <a:solidFill>
                  <a:srgbClr val="000000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6E52FE-EBB9-D049-9BB3-9C297FA089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86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29050"/>
            <a:ext cx="5486400" cy="400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1200" y="971550"/>
            <a:ext cx="5486400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CE5F40-990A-6E46-83D4-0E8974F26D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17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4629150"/>
            <a:ext cx="5943600" cy="40005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4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1BEC000-EA1F-4F46-AA7C-508D396171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0015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14600"/>
            <a:ext cx="6400800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F81069-0DD9-7B45-AF18-6AF0A542DE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in Bullet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58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2057400"/>
            <a:ext cx="8229600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0687E9E-4262-4C43-8307-07D9B9C9B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5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715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43100"/>
            <a:ext cx="8229600" cy="24003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defRPr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defRPr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5C8F80-8B55-9547-8678-3F142F747C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0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83556"/>
            <a:ext cx="4038600" cy="3280172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06178"/>
            <a:ext cx="4038600" cy="3280172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F25277-B4C9-2145-8FB1-B7C23EE072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399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57350"/>
            <a:ext cx="4040188" cy="34290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1" y="914399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657350"/>
            <a:ext cx="4041775" cy="342900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6E52FE-EBB9-D049-9BB3-9C297FA089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7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97154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850" y="971550"/>
            <a:ext cx="5111750" cy="417195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2000250"/>
            <a:ext cx="3008313" cy="3143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42AC1C8-EBE7-9045-803D-4D06B7BA79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6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08979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1200" y="971550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CE5F40-990A-6E46-83D4-0E8974F26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7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0963" y="4810125"/>
            <a:ext cx="914400" cy="6858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39552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F375B35-F317-A548-893B-C436A97DBA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620963" y="4810125"/>
            <a:ext cx="914400" cy="6858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Verdana"/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05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2573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0823"/>
            <a:ext cx="9144000" cy="10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4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21" r:id="rId13"/>
    <p:sldLayoutId id="2147483714" r:id="rId14"/>
    <p:sldLayoutId id="2147483717" r:id="rId15"/>
    <p:sldLayoutId id="2147483719" r:id="rId16"/>
    <p:sldLayoutId id="2147483720" r:id="rId17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Verdana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feature=player_embedded&amp;v=FbTVpkXiIDE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iceont.ca/news-and-updates/renewingthepromise/" TargetMode="Externa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0.tiff"/><Relationship Id="rId12" Type="http://schemas.openxmlformats.org/officeDocument/2006/relationships/hyperlink" Target="https://carfleo.com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iceont.ca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tiff"/><Relationship Id="rId15" Type="http://schemas.openxmlformats.org/officeDocument/2006/relationships/image" Target="../media/image2.png"/><Relationship Id="rId10" Type="http://schemas.openxmlformats.org/officeDocument/2006/relationships/hyperlink" Target="https://www.youtube.com/watch?v=7HsGp8C0YnA" TargetMode="Externa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slideLayout" Target="../slideLayouts/slideLayout11.xml"/><Relationship Id="rId7" Type="http://schemas.openxmlformats.org/officeDocument/2006/relationships/hyperlink" Target="http://www.catholicteachers.ca/For-Your-Career/AQ-Courses/Course-Descriptions/Classroom-Management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hyperlink" Target="http://find.gov.on.ca/?searchType=simple&amp;owner=edu&amp;url=&amp;collection=educationtcu&amp;offset=0&amp;lang=en&amp;type=ANY&amp;q=classroom+management" TargetMode="External"/><Relationship Id="rId10" Type="http://schemas.openxmlformats.org/officeDocument/2006/relationships/image" Target="../media/image27.tiff"/><Relationship Id="rId4" Type="http://schemas.openxmlformats.org/officeDocument/2006/relationships/notesSlide" Target="../notesSlides/notesSlide18.xml"/><Relationship Id="rId9" Type="http://schemas.openxmlformats.org/officeDocument/2006/relationships/hyperlink" Target="http://www.edugains.ca/newsite/math/supporting_classroom_practice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ontario.ca/page/ministry-education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hyperlink" Target="https://thelearningexchange.ca/" TargetMode="External"/><Relationship Id="rId10" Type="http://schemas.openxmlformats.org/officeDocument/2006/relationships/image" Target="../media/image27.tiff"/><Relationship Id="rId4" Type="http://schemas.openxmlformats.org/officeDocument/2006/relationships/notesSlide" Target="../notesSlides/notesSlide20.xml"/><Relationship Id="rId9" Type="http://schemas.openxmlformats.org/officeDocument/2006/relationships/hyperlink" Target="http://www.edugains.ca/newsite/math/supporting_classroom_practices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3.tiff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2.png"/><Relationship Id="rId5" Type="http://schemas.openxmlformats.org/officeDocument/2006/relationships/hyperlink" Target="http://www.edu.gov.on.ca/eng/document/policy/os/onschools_2017e.pdf" TargetMode="External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teachers.ca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ontario.ca/page/ministry-education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ct.ca/public/professional-standards/standards-of-practice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oct.ca/public/professional-standards/ethical-standards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95486"/>
            <a:ext cx="7480393" cy="37444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4800" b="1" dirty="0">
                <a:solidFill>
                  <a:schemeClr val="tx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Preparing for the Interview</a:t>
            </a:r>
            <a:endParaRPr kumimoji="0" lang="en-CA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1600" dirty="0">
              <a:solidFill>
                <a:schemeClr val="tx2">
                  <a:lumMod val="75000"/>
                </a:schemeClr>
              </a:solidFill>
              <a:latin typeface="Verdana"/>
              <a:ea typeface="+mj-ea"/>
              <a:cs typeface="Verdan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1600" dirty="0">
                <a:solidFill>
                  <a:schemeClr val="tx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Watch this presentation, then connect with us for a live Q &amp; A</a:t>
            </a: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on Monday, September 23, 2019 from 4:30-6:00 p.m.</a:t>
            </a:r>
            <a:endParaRPr kumimoji="0" lang="en-CA" sz="160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317" y="6275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966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493A4D-6C6E-1846-A04C-7AFCC5E0FC81}"/>
              </a:ext>
            </a:extLst>
          </p:cNvPr>
          <p:cNvSpPr txBox="1">
            <a:spLocks/>
          </p:cNvSpPr>
          <p:nvPr/>
        </p:nvSpPr>
        <p:spPr bwMode="auto">
          <a:xfrm>
            <a:off x="640556" y="399195"/>
            <a:ext cx="8001000" cy="727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36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Get the ‘School Scoop’!</a:t>
            </a:r>
            <a:endParaRPr lang="en-US" altLang="en-US" sz="3600" b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4D906-54CE-2B42-A08F-8FB4582D4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065" y="1285050"/>
            <a:ext cx="2223135" cy="286650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BF1BE7-C1A1-5E43-B1E4-F1562CF81B4D}"/>
              </a:ext>
            </a:extLst>
          </p:cNvPr>
          <p:cNvSpPr txBox="1">
            <a:spLocks/>
          </p:cNvSpPr>
          <p:nvPr/>
        </p:nvSpPr>
        <p:spPr>
          <a:xfrm>
            <a:off x="1371599" y="1285050"/>
            <a:ext cx="6538913" cy="22773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School Priorities?</a:t>
            </a:r>
          </a:p>
          <a:p>
            <a:r>
              <a:rPr lang="en-CA" sz="2400" dirty="0"/>
              <a:t>School Newsletter?</a:t>
            </a:r>
          </a:p>
          <a:p>
            <a:r>
              <a:rPr lang="en-CA" sz="2400" dirty="0"/>
              <a:t>Key Initiatives?</a:t>
            </a:r>
          </a:p>
          <a:p>
            <a:r>
              <a:rPr lang="en-CA" sz="2400" dirty="0"/>
              <a:t>School Improvement Plan?</a:t>
            </a:r>
          </a:p>
          <a:p>
            <a:r>
              <a:rPr lang="en-CA" sz="2400" dirty="0"/>
              <a:t>Community &amp; School Demographics?</a:t>
            </a:r>
          </a:p>
          <a:p>
            <a:r>
              <a:rPr lang="en-CA" sz="2400" dirty="0"/>
              <a:t>Local Church?</a:t>
            </a:r>
          </a:p>
          <a:p>
            <a:pPr marL="0" indent="0">
              <a:buFont typeface="Arial" charset="0"/>
              <a:buNone/>
            </a:pPr>
            <a:endParaRPr lang="en-CA" dirty="0"/>
          </a:p>
          <a:p>
            <a:pPr marL="0" indent="0">
              <a:buFont typeface="Arial" charset="0"/>
              <a:buNone/>
            </a:pP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0512" y="695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2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518894" y="23458"/>
            <a:ext cx="6180534" cy="8715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sz="3300" dirty="0">
                <a:solidFill>
                  <a:srgbClr val="002060"/>
                </a:solidFill>
                <a:latin typeface="Verdana" panose="020B0604030504040204" pitchFamily="34" charset="0"/>
                <a:ea typeface="+mj-ea"/>
              </a:rPr>
              <a:t>Preparation is Key</a:t>
            </a:r>
          </a:p>
        </p:txBody>
      </p:sp>
      <p:pic>
        <p:nvPicPr>
          <p:cNvPr id="27653" name="Content Placeholder 2">
            <a:hlinkClick r:id="rId5"/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13561" y="1012353"/>
            <a:ext cx="5791200" cy="2999357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6162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4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9501"/>
            <a:ext cx="3816424" cy="901791"/>
          </a:xfrm>
        </p:spPr>
        <p:txBody>
          <a:bodyPr/>
          <a:lstStyle/>
          <a:p>
            <a:pPr algn="ctr"/>
            <a:r>
              <a:rPr lang="en-CA" sz="2800" dirty="0"/>
              <a:t>The Interview Timeline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977" y="1347613"/>
            <a:ext cx="3277951" cy="26642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to 40 minute interview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to 6 questions are asked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5-7 minutes allotted for each response</a:t>
            </a:r>
          </a:p>
        </p:txBody>
      </p:sp>
      <p:pic>
        <p:nvPicPr>
          <p:cNvPr id="2050" name="Picture 2" descr="Image result for cloc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" b="7289"/>
          <a:stretch/>
        </p:blipFill>
        <p:spPr bwMode="auto">
          <a:xfrm>
            <a:off x="4355976" y="267494"/>
            <a:ext cx="417195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1526" y="505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E7B13-8FAD-C247-ACBD-72C58662C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t="9961" b="21518"/>
          <a:stretch/>
        </p:blipFill>
        <p:spPr>
          <a:xfrm>
            <a:off x="0" y="1"/>
            <a:ext cx="9151513" cy="42279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9357B9-9AA1-104D-91AE-1716BB2C2799}"/>
              </a:ext>
            </a:extLst>
          </p:cNvPr>
          <p:cNvSpPr txBox="1">
            <a:spLocks/>
          </p:cNvSpPr>
          <p:nvPr/>
        </p:nvSpPr>
        <p:spPr bwMode="auto">
          <a:xfrm>
            <a:off x="374561" y="1607444"/>
            <a:ext cx="8229599" cy="9570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Interview Questions</a:t>
            </a:r>
            <a:endParaRPr lang="en-US" altLang="en-US" b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8000" y="6041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327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3505-7455-DD48-A0BE-59F23C67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14313"/>
            <a:ext cx="6172200" cy="8572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+mj-lt"/>
                <a:ea typeface="+mj-ea"/>
              </a:rPr>
              <a:t>Question Topics/Themes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3C9D-A1A5-044C-B200-52B161A04494}"/>
              </a:ext>
            </a:extLst>
          </p:cNvPr>
          <p:cNvSpPr txBox="1">
            <a:spLocks/>
          </p:cNvSpPr>
          <p:nvPr/>
        </p:nvSpPr>
        <p:spPr>
          <a:xfrm>
            <a:off x="533400" y="1200150"/>
            <a:ext cx="8077199" cy="295870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Catholicity / Faith Development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Classroom Management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Curriculum 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Assessment &amp; Evaluation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Special Education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Conflict Resolution / Collaboration &amp; Self-Awareness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21</a:t>
            </a:r>
            <a:r>
              <a:rPr lang="en-US" altLang="en-US" sz="2400" baseline="30000" dirty="0">
                <a:latin typeface="Verdana" panose="020B0604030504040204" pitchFamily="34" charset="0"/>
              </a:rPr>
              <a:t>st</a:t>
            </a:r>
            <a:r>
              <a:rPr lang="en-US" altLang="en-US" sz="2400" dirty="0">
                <a:latin typeface="Verdana" panose="020B0604030504040204" pitchFamily="34" charset="0"/>
              </a:rPr>
              <a:t> Century Learning / Technology 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Equity &amp; Inclusivity</a:t>
            </a:r>
          </a:p>
          <a:p>
            <a:pPr marL="540000" lvl="1" indent="-202500" fontAlgn="auto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</a:rPr>
              <a:t>Extracurricular</a:t>
            </a:r>
          </a:p>
          <a:p>
            <a:pPr indent="-229500" fontAlgn="auto">
              <a:buFont typeface="Arial" charset="0"/>
              <a:buNone/>
              <a:defRPr/>
            </a:pPr>
            <a:endParaRPr lang="en-US" alt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65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B415F-31FE-2946-AB9F-3120E979AD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970542" y="-95250"/>
            <a:ext cx="3173458" cy="434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031101-2B98-2B4E-A64D-67FE4791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47" y="390478"/>
            <a:ext cx="4968552" cy="857250"/>
          </a:xfrm>
        </p:spPr>
        <p:txBody>
          <a:bodyPr/>
          <a:lstStyle/>
          <a:p>
            <a:pPr algn="ctr"/>
            <a:r>
              <a:rPr lang="en-CA" sz="4000" b="1" dirty="0">
                <a:latin typeface="+mj-lt"/>
              </a:rPr>
              <a:t>Faith Development</a:t>
            </a:r>
            <a:br>
              <a:rPr lang="en-CA" sz="4000" b="1" dirty="0">
                <a:latin typeface="+mj-lt"/>
              </a:rPr>
            </a:br>
            <a:endParaRPr lang="en-CA" sz="4000" b="1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2B00-0D9C-0C47-8BD8-C26F8421711B}"/>
              </a:ext>
            </a:extLst>
          </p:cNvPr>
          <p:cNvSpPr txBox="1">
            <a:spLocks/>
          </p:cNvSpPr>
          <p:nvPr/>
        </p:nvSpPr>
        <p:spPr>
          <a:xfrm>
            <a:off x="155574" y="2076450"/>
            <a:ext cx="7312026" cy="178717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CA" sz="16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n-CA" sz="1600" dirty="0"/>
              <a:t>Consider the role of Catholic teachings and Gospel values across the curriculum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600" dirty="0"/>
              <a:t>Modelling of Catholic values and virtues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600" dirty="0"/>
              <a:t>Catholic graduate expectations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600" dirty="0"/>
              <a:t>School, Parish connection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600" dirty="0"/>
              <a:t>Role of sacraments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890F74-1941-1448-B818-95CCF69B2C14}"/>
              </a:ext>
            </a:extLst>
          </p:cNvPr>
          <p:cNvSpPr/>
          <p:nvPr/>
        </p:nvSpPr>
        <p:spPr>
          <a:xfrm>
            <a:off x="155574" y="919861"/>
            <a:ext cx="5814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CA" i="1" dirty="0">
                <a:latin typeface="+mj-lt"/>
              </a:rPr>
              <a:t>How will you integrate your Catholic faith in your classroom and school? </a:t>
            </a:r>
          </a:p>
          <a:p>
            <a:pPr marL="0" indent="0">
              <a:buFont typeface="Arial" charset="0"/>
              <a:buNone/>
            </a:pPr>
            <a:r>
              <a:rPr lang="en-CA" i="1" dirty="0">
                <a:latin typeface="+mj-lt"/>
              </a:rPr>
              <a:t>How is the Catholic School system distinct from the public school system and how will you help our students grow in faith?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9250" y="3904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AE00-49A9-6B46-A936-F24B552A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52736"/>
          </a:xfrm>
        </p:spPr>
        <p:txBody>
          <a:bodyPr/>
          <a:lstStyle/>
          <a:p>
            <a:pPr algn="ctr"/>
            <a:r>
              <a:rPr lang="en-CA" sz="3600" b="1">
                <a:latin typeface="+mj-lt"/>
              </a:rPr>
              <a:t>Faith Development Supports</a:t>
            </a:r>
            <a:endParaRPr lang="en-CA" sz="3600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17CCD6-53EC-7748-A6EF-970414AADD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57600" y="1005463"/>
            <a:ext cx="2215232" cy="100042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88BB4D77-E25D-0D41-B5C1-6C361C925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92" y="3105150"/>
            <a:ext cx="2748608" cy="687152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37DB6CC3-C471-604E-AB4B-D341CA3846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3"/>
          <a:stretch/>
        </p:blipFill>
        <p:spPr>
          <a:xfrm>
            <a:off x="6469072" y="1016196"/>
            <a:ext cx="2334342" cy="3044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hlinkClick r:id="rId10"/>
            <a:extLst>
              <a:ext uri="{FF2B5EF4-FFF2-40B4-BE49-F238E27FC236}">
                <a16:creationId xmlns:a16="http://schemas.microsoft.com/office/drawing/2014/main" id="{CBE724AB-9E10-1B41-BE29-57EA6624907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57" y="2203449"/>
            <a:ext cx="3185355" cy="18034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14C122-24D8-7745-AE88-0A72D741D6A2}"/>
              </a:ext>
            </a:extLst>
          </p:cNvPr>
          <p:cNvSpPr txBox="1"/>
          <p:nvPr/>
        </p:nvSpPr>
        <p:spPr>
          <a:xfrm>
            <a:off x="3089657" y="4060271"/>
            <a:ext cx="3082543" cy="1878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Verdana"/>
              </a:rPr>
              <a:t>The Enduring Gift</a:t>
            </a:r>
          </a:p>
        </p:txBody>
      </p:sp>
      <p:pic>
        <p:nvPicPr>
          <p:cNvPr id="1026" name="Picture 2" descr="Image result for carfleo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" y="117842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9673" y="926063"/>
            <a:ext cx="1165066" cy="237687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04675" y="487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A47C-DB1B-6F4B-8A0A-97B8F368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67494"/>
            <a:ext cx="5823992" cy="7278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Classroom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A0E0-8331-FE43-B8DA-5A2075A4FFEC}"/>
              </a:ext>
            </a:extLst>
          </p:cNvPr>
          <p:cNvSpPr txBox="1">
            <a:spLocks/>
          </p:cNvSpPr>
          <p:nvPr/>
        </p:nvSpPr>
        <p:spPr>
          <a:xfrm>
            <a:off x="323528" y="1131590"/>
            <a:ext cx="8134672" cy="305941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675" indent="0" fontAlgn="auto">
              <a:buFont typeface="Arial" charset="0"/>
              <a:buNone/>
              <a:defRPr/>
            </a:pPr>
            <a:r>
              <a:rPr lang="en-US" altLang="en-US" sz="1600" i="1" dirty="0">
                <a:latin typeface="Verdana" panose="020B0604030504040204" pitchFamily="34" charset="0"/>
              </a:rPr>
              <a:t>What is classroom management and how will you achieve it? </a:t>
            </a:r>
          </a:p>
          <a:p>
            <a:pPr marL="27675" indent="0" fontAlgn="auto">
              <a:buFont typeface="Arial" charset="0"/>
              <a:buNone/>
              <a:defRPr/>
            </a:pPr>
            <a:endParaRPr lang="en-US" altLang="en-US" sz="1400" dirty="0">
              <a:latin typeface="Verdana" panose="020B0604030504040204" pitchFamily="34" charset="0"/>
            </a:endParaRP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how your preparedness impacts student engagement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how you build a sense of community in your classroom among students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how routines and rules are established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how do you handle inappropriate student behaviour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the impact of punishment versus consequence, preserving dignity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board/school policies pertaining to progressive discipline 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 communication and consultation with colleagues</a:t>
            </a:r>
          </a:p>
          <a:p>
            <a:pPr marL="113400" indent="0" fontAlgn="auto">
              <a:buFont typeface="Arial" charset="0"/>
              <a:buNone/>
              <a:defRPr/>
            </a:pPr>
            <a:endParaRPr lang="en-CA" alt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13400" indent="0" fontAlgn="auto">
              <a:buFont typeface="Arial" charset="0"/>
              <a:buNone/>
              <a:defRPr/>
            </a:pPr>
            <a:endParaRPr lang="en-CA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1800" y="657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731E-22C4-A647-B1F8-323B9287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8468"/>
            <a:ext cx="8229600" cy="857250"/>
          </a:xfrm>
        </p:spPr>
        <p:txBody>
          <a:bodyPr/>
          <a:lstStyle/>
          <a:p>
            <a:pPr algn="ctr"/>
            <a:r>
              <a:rPr lang="en-CA" sz="3600" b="1" dirty="0">
                <a:latin typeface="+mj-lt"/>
              </a:rPr>
              <a:t>Classroom Management Supports</a:t>
            </a:r>
          </a:p>
        </p:txBody>
      </p:sp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B9927B6A-D286-D146-AEFE-24FF38FC78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04" y="1235718"/>
            <a:ext cx="3016250" cy="10414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F49FF9A0-99B7-6342-A16B-DB4761F40A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162" y="1607659"/>
            <a:ext cx="5151067" cy="207704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1BA1D5B-2B65-CA47-94F7-95DEE90DC149}"/>
              </a:ext>
            </a:extLst>
          </p:cNvPr>
          <p:cNvGrpSpPr/>
          <p:nvPr/>
        </p:nvGrpSpPr>
        <p:grpSpPr>
          <a:xfrm>
            <a:off x="6477000" y="2451740"/>
            <a:ext cx="1720210" cy="1720210"/>
            <a:chOff x="6513624" y="2495550"/>
            <a:chExt cx="1720210" cy="1720210"/>
          </a:xfrm>
        </p:grpSpPr>
        <p:pic>
          <p:nvPicPr>
            <p:cNvPr id="19" name="Picture 18">
              <a:hlinkClick r:id="rId9"/>
              <a:extLst>
                <a:ext uri="{FF2B5EF4-FFF2-40B4-BE49-F238E27FC236}">
                  <a16:creationId xmlns:a16="http://schemas.microsoft.com/office/drawing/2014/main" id="{7BE9CA65-430B-2C45-B3FA-3726C3BF9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13624" y="2495550"/>
              <a:ext cx="1720210" cy="17202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53751F-4885-0243-8D7E-348AD4C12D8F}"/>
                </a:ext>
              </a:extLst>
            </p:cNvPr>
            <p:cNvSpPr txBox="1"/>
            <p:nvPr/>
          </p:nvSpPr>
          <p:spPr>
            <a:xfrm>
              <a:off x="6629400" y="3478879"/>
              <a:ext cx="1524000" cy="31207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j-ea"/>
                  <a:cs typeface="Verdana"/>
                </a:rPr>
                <a:t>Classroom Management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BA1D5B-2B65-CA47-94F7-95DEE90DC149}"/>
              </a:ext>
            </a:extLst>
          </p:cNvPr>
          <p:cNvGrpSpPr/>
          <p:nvPr/>
        </p:nvGrpSpPr>
        <p:grpSpPr>
          <a:xfrm>
            <a:off x="6513624" y="2419350"/>
            <a:ext cx="1720210" cy="1720210"/>
            <a:chOff x="6513624" y="2495550"/>
            <a:chExt cx="1720210" cy="1720210"/>
          </a:xfrm>
        </p:grpSpPr>
        <p:pic>
          <p:nvPicPr>
            <p:cNvPr id="9" name="Picture 8">
              <a:hlinkClick r:id="rId9"/>
              <a:extLst>
                <a:ext uri="{FF2B5EF4-FFF2-40B4-BE49-F238E27FC236}">
                  <a16:creationId xmlns:a16="http://schemas.microsoft.com/office/drawing/2014/main" id="{7BE9CA65-430B-2C45-B3FA-3726C3BF9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13624" y="2495550"/>
              <a:ext cx="1720210" cy="1720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53751F-4885-0243-8D7E-348AD4C12D8F}"/>
                </a:ext>
              </a:extLst>
            </p:cNvPr>
            <p:cNvSpPr txBox="1"/>
            <p:nvPr/>
          </p:nvSpPr>
          <p:spPr>
            <a:xfrm>
              <a:off x="6629400" y="3478879"/>
              <a:ext cx="1524000" cy="31207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j-ea"/>
                  <a:cs typeface="Verdana"/>
                </a:rPr>
                <a:t>Classroom Management</a:t>
              </a:r>
            </a:p>
          </p:txBody>
        </p:sp>
      </p:grp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45602" y="628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6352-9908-894D-80D1-48323B743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5486"/>
            <a:ext cx="8208912" cy="7278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Curriculum</a:t>
            </a:r>
            <a:b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CA" altLang="en-US" sz="1200" i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5A114-2587-4F41-A5A6-1DBB2E1BF86C}"/>
              </a:ext>
            </a:extLst>
          </p:cNvPr>
          <p:cNvSpPr txBox="1">
            <a:spLocks/>
          </p:cNvSpPr>
          <p:nvPr/>
        </p:nvSpPr>
        <p:spPr>
          <a:xfrm>
            <a:off x="685800" y="1275606"/>
            <a:ext cx="8206680" cy="28963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9150" lvl="1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Curricular documents and additional support documents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Integrated curricular opportunities / Catholic lens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Available resources (texts, materials within the school, websites)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Collaboration with colleagues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Design-down model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Inquiry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Differentiated Instruction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Student Learning Styles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Identified Needs (IEPs) (accommodations and enhancements)</a:t>
            </a:r>
          </a:p>
          <a:p>
            <a:pPr marL="399150" indent="-28575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Assessment &amp; Evaluation (for, as and of learning, descriptive feedback)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6908F-0A94-DA49-8669-A1C0B5E470C1}"/>
              </a:ext>
            </a:extLst>
          </p:cNvPr>
          <p:cNvSpPr/>
          <p:nvPr/>
        </p:nvSpPr>
        <p:spPr>
          <a:xfrm>
            <a:off x="838200" y="800040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20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 steps would you take in planning? (day, unit, lesson, subject)</a:t>
            </a:r>
            <a:endParaRPr lang="en-US" sz="2000" dirty="0">
              <a:latin typeface="+mj-lt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7625" y="516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FA357-CF4F-A84E-9248-16AF1290EE7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252536" y="-2330974"/>
            <a:ext cx="9512410" cy="52075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4E774-2E57-3F43-98E1-01D1BEEF3CF9}"/>
              </a:ext>
            </a:extLst>
          </p:cNvPr>
          <p:cNvSpPr txBox="1">
            <a:spLocks/>
          </p:cNvSpPr>
          <p:nvPr/>
        </p:nvSpPr>
        <p:spPr>
          <a:xfrm>
            <a:off x="3276600" y="2266950"/>
            <a:ext cx="7277100" cy="609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Arial" charset="0"/>
              <a:buNone/>
              <a:defRPr/>
            </a:pPr>
            <a:r>
              <a:rPr lang="en-CA" altLang="en-US" i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Personal Preparation</a:t>
            </a:r>
            <a:endParaRPr lang="en-CA" altLang="en-US" i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E50D7-49FC-494A-BC5D-A199DD80020C}"/>
              </a:ext>
            </a:extLst>
          </p:cNvPr>
          <p:cNvSpPr txBox="1"/>
          <p:nvPr/>
        </p:nvSpPr>
        <p:spPr>
          <a:xfrm>
            <a:off x="2029968" y="480974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5D697-4F46-1E4D-B574-F7EF3870F10C}"/>
              </a:ext>
            </a:extLst>
          </p:cNvPr>
          <p:cNvSpPr txBox="1"/>
          <p:nvPr/>
        </p:nvSpPr>
        <p:spPr>
          <a:xfrm>
            <a:off x="3346704" y="47000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71FCD-34EE-2944-BED5-0B000694CA48}"/>
              </a:ext>
            </a:extLst>
          </p:cNvPr>
          <p:cNvSpPr txBox="1"/>
          <p:nvPr/>
        </p:nvSpPr>
        <p:spPr>
          <a:xfrm>
            <a:off x="530352" y="468172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6CB93-8BD2-1E4E-88DC-BF9885360678}"/>
              </a:ext>
            </a:extLst>
          </p:cNvPr>
          <p:cNvSpPr/>
          <p:nvPr/>
        </p:nvSpPr>
        <p:spPr>
          <a:xfrm>
            <a:off x="4787644" y="1411798"/>
            <a:ext cx="4255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fontAlgn="auto">
              <a:buFont typeface="Arial" charset="0"/>
              <a:buNone/>
              <a:defRPr/>
            </a:pPr>
            <a:r>
              <a:rPr lang="en-CA" altLang="en-US" sz="36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Before the Interview: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7965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63" y="3047405"/>
            <a:ext cx="4978657" cy="1234315"/>
          </a:xfrm>
          <a:prstGeom prst="rect">
            <a:avLst/>
          </a:prstGeom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11382CC8-198B-0F41-930D-C48325B3ED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6" y="965334"/>
            <a:ext cx="4620382" cy="22001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FC3203-C02C-504F-9277-8883FC0E9884}"/>
              </a:ext>
            </a:extLst>
          </p:cNvPr>
          <p:cNvSpPr/>
          <p:nvPr/>
        </p:nvSpPr>
        <p:spPr>
          <a:xfrm>
            <a:off x="0" y="4324350"/>
            <a:ext cx="609600" cy="819150"/>
          </a:xfrm>
          <a:prstGeom prst="rect">
            <a:avLst/>
          </a:prstGeom>
          <a:solidFill>
            <a:srgbClr val="F16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BA1D5B-2B65-CA47-94F7-95DEE90DC149}"/>
              </a:ext>
            </a:extLst>
          </p:cNvPr>
          <p:cNvGrpSpPr/>
          <p:nvPr/>
        </p:nvGrpSpPr>
        <p:grpSpPr>
          <a:xfrm>
            <a:off x="4898893" y="819062"/>
            <a:ext cx="2317389" cy="2492727"/>
            <a:chOff x="6746213" y="4147194"/>
            <a:chExt cx="1720210" cy="1720210"/>
          </a:xfrm>
        </p:grpSpPr>
        <p:pic>
          <p:nvPicPr>
            <p:cNvPr id="6" name="Picture 5">
              <a:hlinkClick r:id="rId9"/>
              <a:extLst>
                <a:ext uri="{FF2B5EF4-FFF2-40B4-BE49-F238E27FC236}">
                  <a16:creationId xmlns:a16="http://schemas.microsoft.com/office/drawing/2014/main" id="{7BE9CA65-430B-2C45-B3FA-3726C3BF9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46213" y="4147194"/>
              <a:ext cx="1720210" cy="17202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53751F-4885-0243-8D7E-348AD4C12D8F}"/>
                </a:ext>
              </a:extLst>
            </p:cNvPr>
            <p:cNvSpPr txBox="1"/>
            <p:nvPr/>
          </p:nvSpPr>
          <p:spPr>
            <a:xfrm>
              <a:off x="7109968" y="5177426"/>
              <a:ext cx="1248648" cy="466546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Verdana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898893" y="2389565"/>
            <a:ext cx="2393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400" b="1" dirty="0">
                <a:latin typeface="Verdana"/>
                <a:cs typeface="Verdana"/>
              </a:rPr>
              <a:t>Curriculum Supports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7817" y="819062"/>
            <a:ext cx="1643472" cy="33528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766" y="279633"/>
            <a:ext cx="8229600" cy="857250"/>
          </a:xfrm>
        </p:spPr>
        <p:txBody>
          <a:bodyPr/>
          <a:lstStyle/>
          <a:p>
            <a:pPr algn="ctr"/>
            <a:r>
              <a:rPr lang="en-US" dirty="0"/>
              <a:t>Curriculum Supports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06353" y="3255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7762-FAF8-0D4D-B59A-C9842BAB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9550"/>
            <a:ext cx="7162800" cy="8640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Assessment &amp; 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EA2C-2546-5D4A-8C4E-D350BD86D361}"/>
              </a:ext>
            </a:extLst>
          </p:cNvPr>
          <p:cNvSpPr txBox="1">
            <a:spLocks/>
          </p:cNvSpPr>
          <p:nvPr/>
        </p:nvSpPr>
        <p:spPr>
          <a:xfrm>
            <a:off x="228600" y="1779662"/>
            <a:ext cx="8229600" cy="22398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Assessment </a:t>
            </a:r>
            <a:r>
              <a:rPr lang="en-CA" altLang="en-US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for, as </a:t>
            </a: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CA" altLang="en-US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learning &amp; examples 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Identify various assessment strategies 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Learning Goals and Success Criteria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Descriptive feedback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Differentiated Instruction (content, process, product, environment)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a term grade is generated</a:t>
            </a:r>
          </a:p>
          <a:p>
            <a:pPr marL="456300" fontAlgn="auto">
              <a:buFont typeface="Arial" panose="020B0604020202020204" pitchFamily="34" charset="0"/>
              <a:buChar char="•"/>
              <a:defRPr/>
            </a:pPr>
            <a:endParaRPr lang="en-CA" altLang="en-US" sz="21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DD53A-94EF-8A49-806B-5BEFB9A84CA3}"/>
              </a:ext>
            </a:extLst>
          </p:cNvPr>
          <p:cNvSpPr/>
          <p:nvPr/>
        </p:nvSpPr>
        <p:spPr>
          <a:xfrm>
            <a:off x="685800" y="97155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i="1" dirty="0">
                <a:ea typeface="Verdana" panose="020B0604030504040204" pitchFamily="34" charset="0"/>
                <a:cs typeface="Verdana" panose="020B0604030504040204" pitchFamily="34" charset="0"/>
              </a:rPr>
              <a:t>Describe your assessment and evaluation practices? (i.e., what you use, how they inform your instruction and how they are used for reporting)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400" y="4213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C6E87-45F7-2541-ABDC-CFB6E37D9288}"/>
              </a:ext>
            </a:extLst>
          </p:cNvPr>
          <p:cNvSpPr>
            <a:spLocks noGrp="1"/>
          </p:cNvSpPr>
          <p:nvPr/>
        </p:nvSpPr>
        <p:spPr bwMode="auto">
          <a:xfrm>
            <a:off x="-76200" y="-7761"/>
            <a:ext cx="9220200" cy="7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17375E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CA" altLang="en-US" sz="28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Assessment &amp; Evaluation Supports</a:t>
            </a:r>
            <a:endParaRPr lang="en-US" altLang="en-US" sz="2800" b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742950"/>
            <a:ext cx="1752600" cy="3420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01" y="706671"/>
            <a:ext cx="2707776" cy="3542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706671"/>
            <a:ext cx="2677322" cy="347710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1522" y="3002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1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6732A-AEA8-9A49-9994-FD8D41BE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3350"/>
            <a:ext cx="8496944" cy="7278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Special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62482-58C6-E04B-8C1F-CBC1A590B67D}"/>
              </a:ext>
            </a:extLst>
          </p:cNvPr>
          <p:cNvSpPr txBox="1">
            <a:spLocks/>
          </p:cNvSpPr>
          <p:nvPr/>
        </p:nvSpPr>
        <p:spPr>
          <a:xfrm>
            <a:off x="685800" y="1710191"/>
            <a:ext cx="7632848" cy="223841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Steps to undertake when there is a concern about a student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Ongoing parent communication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Strategies to support all learners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Role of differentiation 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School team outreach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Individual Education Plan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Accommodation versus Modification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27594B-D0FA-284A-B263-176BAF9AF135}"/>
              </a:ext>
            </a:extLst>
          </p:cNvPr>
          <p:cNvSpPr/>
          <p:nvPr/>
        </p:nvSpPr>
        <p:spPr>
          <a:xfrm>
            <a:off x="457200" y="861188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i="1" dirty="0">
                <a:ea typeface="Verdana" panose="020B0604030504040204" pitchFamily="34" charset="0"/>
                <a:cs typeface="Verdana" panose="020B0604030504040204" pitchFamily="34" charset="0"/>
              </a:rPr>
              <a:t>How will you know when to initiate the special education process for a student and what will you do?</a:t>
            </a:r>
            <a:r>
              <a:rPr lang="en-CA" altLang="en-US" b="1" dirty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CA" altLang="en-US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6130" y="2952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F5B346EB-C37F-1040-85F4-F29E99BA2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779446"/>
            <a:ext cx="2709242" cy="35449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1C97C94-957E-C648-88A5-D8EA66249FD9}"/>
              </a:ext>
            </a:extLst>
          </p:cNvPr>
          <p:cNvSpPr>
            <a:spLocks noGrp="1"/>
          </p:cNvSpPr>
          <p:nvPr/>
        </p:nvSpPr>
        <p:spPr bwMode="auto">
          <a:xfrm>
            <a:off x="838200" y="0"/>
            <a:ext cx="7696200" cy="7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17375E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latin typeface="Verdana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Special Education Supports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DBED85-B0B9-AB45-9F9D-9D4C48585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805647"/>
            <a:ext cx="2578100" cy="349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805647"/>
            <a:ext cx="1711906" cy="34925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5482" y="311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DE96-8011-344E-9819-14F31CA0C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7512"/>
            <a:ext cx="8367464" cy="7278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en-CA" altLang="en-US" b="1" baseline="300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CA" altLang="en-US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Century Learning / Technology</a:t>
            </a:r>
            <a:endParaRPr lang="en-CA" altLang="en-US" sz="3600" i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DEF4-6C8A-974C-819D-237700BA8BDA}"/>
              </a:ext>
            </a:extLst>
          </p:cNvPr>
          <p:cNvSpPr txBox="1">
            <a:spLocks/>
          </p:cNvSpPr>
          <p:nvPr/>
        </p:nvSpPr>
        <p:spPr>
          <a:xfrm>
            <a:off x="442664" y="1965891"/>
            <a:ext cx="8305800" cy="21469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Speak from a position of knowledge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Know where the board/school is at with technology (programs/resources available)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Discuss professional development 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Know the board/school policy pertaining to PEDs/BYOD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 technologies have you implemented and for what purpose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 able to speak to the importance of global citizenship education</a:t>
            </a:r>
          </a:p>
          <a:p>
            <a:pPr marL="456300" fontAlgn="auto">
              <a:buFont typeface="Wingdings" panose="05000000000000000000" pitchFamily="2" charset="2"/>
              <a:buChar char="q"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Provide examples of the of technology in teaching and learning</a:t>
            </a:r>
          </a:p>
          <a:p>
            <a:pPr marL="27675" indent="0" fontAlgn="auto">
              <a:buFont typeface="Arial" charset="0"/>
              <a:buNone/>
              <a:defRPr/>
            </a:pPr>
            <a:endParaRPr lang="en-CA" altLang="en-US" sz="28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31A40-67E7-B845-B863-1D6256366A53}"/>
              </a:ext>
            </a:extLst>
          </p:cNvPr>
          <p:cNvSpPr/>
          <p:nvPr/>
        </p:nvSpPr>
        <p:spPr>
          <a:xfrm>
            <a:off x="385293" y="962620"/>
            <a:ext cx="8519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i="1" dirty="0">
                <a:ea typeface="Verdana" panose="020B0604030504040204" pitchFamily="34" charset="0"/>
                <a:cs typeface="Verdana" panose="020B0604030504040204" pitchFamily="34" charset="0"/>
              </a:rPr>
              <a:t>How has technology impacted your teaching practice? How do you use technology in your classroom? What role does technology play in your role as a teacher?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0710" y="531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5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46670-2F74-B94B-9FC6-B058C579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95834"/>
          </a:xfrm>
        </p:spPr>
        <p:txBody>
          <a:bodyPr/>
          <a:lstStyle/>
          <a:p>
            <a:pPr algn="ctr"/>
            <a:r>
              <a:rPr lang="en-CA" sz="2800" b="1" dirty="0">
                <a:solidFill>
                  <a:schemeClr val="tx1"/>
                </a:solidFill>
                <a:latin typeface="+mj-lt"/>
              </a:rPr>
              <a:t/>
            </a:r>
            <a:br>
              <a:rPr lang="en-CA" sz="2800" b="1" dirty="0">
                <a:solidFill>
                  <a:schemeClr val="tx1"/>
                </a:solidFill>
                <a:latin typeface="+mj-lt"/>
              </a:rPr>
            </a:br>
            <a:r>
              <a:rPr lang="en-CA" sz="2800" b="1" dirty="0">
                <a:solidFill>
                  <a:schemeClr val="tx1"/>
                </a:solidFill>
                <a:latin typeface="+mj-lt"/>
              </a:rPr>
              <a:t>Conflict Resolution, </a:t>
            </a:r>
            <a:r>
              <a:rPr lang="en-US" altLang="en-US" sz="2800" b="1" dirty="0">
                <a:solidFill>
                  <a:schemeClr val="tx1"/>
                </a:solidFill>
                <a:latin typeface="+mj-lt"/>
              </a:rPr>
              <a:t>Collaboration &amp; Self-Awareness</a:t>
            </a:r>
            <a:r>
              <a:rPr lang="en-CA" sz="2800" b="1" dirty="0">
                <a:solidFill>
                  <a:schemeClr val="tx1"/>
                </a:solidFill>
                <a:latin typeface="+mj-lt"/>
              </a:rPr>
              <a:t/>
            </a:r>
            <a:br>
              <a:rPr lang="en-CA" sz="2800" b="1" dirty="0">
                <a:solidFill>
                  <a:schemeClr val="tx1"/>
                </a:solidFill>
                <a:latin typeface="+mj-lt"/>
              </a:rPr>
            </a:br>
            <a:endParaRPr lang="en-CA" sz="36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F8916-E571-B748-BE57-0C667ADE6818}"/>
              </a:ext>
            </a:extLst>
          </p:cNvPr>
          <p:cNvSpPr/>
          <p:nvPr/>
        </p:nvSpPr>
        <p:spPr>
          <a:xfrm>
            <a:off x="228600" y="918442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/>
              <a:t>How would you handle a conflict involving a parent or colleague? Explain the steps you would take to resolve the conflict.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22AEE0-7A67-804E-A4AF-C0A095109ED8}"/>
              </a:ext>
            </a:extLst>
          </p:cNvPr>
          <p:cNvSpPr txBox="1">
            <a:spLocks/>
          </p:cNvSpPr>
          <p:nvPr/>
        </p:nvSpPr>
        <p:spPr>
          <a:xfrm>
            <a:off x="457200" y="1657350"/>
            <a:ext cx="8229600" cy="266429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Maintaining professionalism at all times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Importance of confidentiality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Attentive listening, open mind, objectivity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De-escalation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Consultation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Consider how will you prepare to resolve conflict (talk to previous teacher, a colleague, consult with admin, review OSR)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Demonstrate respect in responding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Consider follow-up, next steps or possible changes that can mitigate future conflict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1400" dirty="0"/>
              <a:t>Accept responsibility</a:t>
            </a:r>
          </a:p>
          <a:p>
            <a:endParaRPr lang="en-CA" sz="2400" dirty="0"/>
          </a:p>
          <a:p>
            <a:endParaRPr lang="en-CA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471" y="1431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97EED-CBF8-0E47-812F-78FDCD188753}"/>
              </a:ext>
            </a:extLst>
          </p:cNvPr>
          <p:cNvSpPr/>
          <p:nvPr/>
        </p:nvSpPr>
        <p:spPr>
          <a:xfrm>
            <a:off x="1752600" y="361950"/>
            <a:ext cx="5536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dirty="0"/>
              <a:t>Words are not enough…</a:t>
            </a:r>
            <a:endParaRPr lang="en-U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E309AE-5BFD-DA4B-815E-DA480D756F72}"/>
              </a:ext>
            </a:extLst>
          </p:cNvPr>
          <p:cNvSpPr txBox="1">
            <a:spLocks/>
          </p:cNvSpPr>
          <p:nvPr/>
        </p:nvSpPr>
        <p:spPr>
          <a:xfrm>
            <a:off x="514182" y="1276350"/>
            <a:ext cx="8229600" cy="290102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Your understanding of pedagogy and best practices will be demonstrated by the vocabulary you utilize</a:t>
            </a:r>
            <a:endParaRPr lang="en-CA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You need to </a:t>
            </a:r>
            <a:r>
              <a:rPr lang="en-CA" sz="2800" b="1" dirty="0"/>
              <a:t>show</a:t>
            </a:r>
            <a:r>
              <a:rPr lang="en-CA" sz="2800" dirty="0"/>
              <a:t> evidence of </a:t>
            </a:r>
            <a:r>
              <a:rPr lang="en-CA" sz="2800" b="1" dirty="0"/>
              <a:t>application</a:t>
            </a:r>
            <a:r>
              <a:rPr lang="en-CA" sz="2800" dirty="0"/>
              <a:t> of pedagogy in your practice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800" dirty="0"/>
              <a:t>Your answers must </a:t>
            </a:r>
            <a:r>
              <a:rPr lang="en-CA" sz="2800" b="1" dirty="0"/>
              <a:t>reveal</a:t>
            </a:r>
            <a:r>
              <a:rPr lang="en-CA" sz="2800" dirty="0"/>
              <a:t> in-depth </a:t>
            </a:r>
            <a:r>
              <a:rPr lang="en-CA" sz="2800" b="1" dirty="0"/>
              <a:t>understanding</a:t>
            </a:r>
            <a:r>
              <a:rPr lang="en-CA" sz="2800" dirty="0"/>
              <a:t> of the topic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327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695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nowma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42950"/>
            <a:ext cx="4009668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ED314E-EFE1-CB40-8413-66E1E6D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52550"/>
            <a:ext cx="8229600" cy="1512168"/>
          </a:xfrm>
        </p:spPr>
        <p:txBody>
          <a:bodyPr/>
          <a:lstStyle/>
          <a:p>
            <a:pPr algn="ctr"/>
            <a:r>
              <a:rPr lang="en-CA" sz="3600" b="1" dirty="0">
                <a:latin typeface="+mj-lt"/>
              </a:rPr>
              <a:t>A Model for Preparing Responses</a:t>
            </a:r>
            <a:br>
              <a:rPr lang="en-CA" sz="3600" b="1" dirty="0">
                <a:latin typeface="+mj-lt"/>
              </a:rPr>
            </a:br>
            <a:r>
              <a:rPr lang="en-CA" sz="3600" b="1" dirty="0">
                <a:latin typeface="+mj-lt"/>
              </a:rPr>
              <a:t>Snow person model</a:t>
            </a:r>
            <a:br>
              <a:rPr lang="en-CA" sz="3600" b="1" dirty="0">
                <a:latin typeface="+mj-lt"/>
              </a:rPr>
            </a:br>
            <a:r>
              <a:rPr lang="en-CA" sz="3600" b="1" dirty="0">
                <a:latin typeface="+mj-lt"/>
              </a:rPr>
              <a:t/>
            </a:r>
            <a:br>
              <a:rPr lang="en-CA" sz="3600" b="1" dirty="0">
                <a:latin typeface="+mj-lt"/>
              </a:rPr>
            </a:br>
            <a:r>
              <a:rPr lang="en-CA" sz="3600" b="1" i="1" dirty="0">
                <a:latin typeface="+mj-lt"/>
              </a:rPr>
              <a:t>I believe…</a:t>
            </a:r>
            <a:br>
              <a:rPr lang="en-CA" sz="3600" b="1" i="1" dirty="0">
                <a:latin typeface="+mj-lt"/>
              </a:rPr>
            </a:br>
            <a:r>
              <a:rPr lang="en-CA" sz="3600" b="1" i="1" dirty="0">
                <a:latin typeface="+mj-lt"/>
              </a:rPr>
              <a:t>It looks like…</a:t>
            </a:r>
            <a:br>
              <a:rPr lang="en-CA" sz="3600" b="1" i="1" dirty="0">
                <a:latin typeface="+mj-lt"/>
              </a:rPr>
            </a:br>
            <a:r>
              <a:rPr lang="en-CA" sz="3600" b="1" i="1" dirty="0">
                <a:latin typeface="+mj-lt"/>
              </a:rPr>
              <a:t>In my classroom…</a:t>
            </a:r>
            <a:br>
              <a:rPr lang="en-CA" sz="3600" b="1" i="1" dirty="0">
                <a:latin typeface="+mj-lt"/>
              </a:rPr>
            </a:br>
            <a:endParaRPr lang="en-CA" sz="3600" b="1" i="1" dirty="0">
              <a:latin typeface="+mj-lt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438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F201D5-7305-B44A-834C-522835F1AB74}"/>
              </a:ext>
            </a:extLst>
          </p:cNvPr>
          <p:cNvSpPr txBox="1">
            <a:spLocks/>
          </p:cNvSpPr>
          <p:nvPr/>
        </p:nvSpPr>
        <p:spPr>
          <a:xfrm>
            <a:off x="2123728" y="594164"/>
            <a:ext cx="6170047" cy="3989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+mj-lt"/>
              </a:rPr>
              <a:t>Let’s Practice</a:t>
            </a:r>
            <a:endParaRPr lang="en-US" altLang="en-US" sz="20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6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do you address classroom management?</a:t>
            </a:r>
          </a:p>
          <a:p>
            <a:pPr indent="-229500" algn="ctr" fontAlgn="auto">
              <a:buFont typeface="Arial" charset="0"/>
              <a:buNone/>
              <a:defRPr/>
            </a:pPr>
            <a:endParaRPr lang="en-US" altLang="en-US" sz="16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Font typeface="Arial" charset="0"/>
              <a:buNone/>
              <a:defRPr/>
            </a:pPr>
            <a:r>
              <a:rPr lang="en-CA" sz="1600" dirty="0">
                <a:latin typeface="+mj-lt"/>
              </a:rPr>
              <a:t>I believe that </a:t>
            </a:r>
            <a:r>
              <a:rPr lang="en-CA" sz="1600" b="1" dirty="0">
                <a:latin typeface="+mj-lt"/>
              </a:rPr>
              <a:t>classroom management</a:t>
            </a:r>
            <a:r>
              <a:rPr lang="en-CA" sz="1600" dirty="0">
                <a:latin typeface="+mj-lt"/>
              </a:rPr>
              <a:t> is as much about teacher preparation as it is about student behaviour. </a:t>
            </a:r>
          </a:p>
          <a:p>
            <a:pPr marL="28575" indent="0">
              <a:buFont typeface="Arial" charset="0"/>
              <a:buNone/>
              <a:defRPr/>
            </a:pPr>
            <a:r>
              <a:rPr lang="en-CA" sz="1600" dirty="0">
                <a:latin typeface="+mj-lt"/>
              </a:rPr>
              <a:t>I also believe that it is the </a:t>
            </a: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key to student learning. </a:t>
            </a:r>
          </a:p>
          <a:p>
            <a:pPr marL="28575" indent="0">
              <a:buFont typeface="Arial" charset="0"/>
              <a:buNone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 an educator, if you do not have strong and effective classroom management skills you will not be effective in your </a:t>
            </a:r>
            <a:r>
              <a:rPr lang="en-CA" alt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instruction or </a:t>
            </a: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assessment, </a:t>
            </a:r>
            <a:r>
              <a:rPr lang="en-CA" alt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amongst other things, </a:t>
            </a: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 students will not be engaged or on task.</a:t>
            </a:r>
          </a:p>
          <a:p>
            <a:pPr indent="-229500" algn="ctr" fontAlgn="auto">
              <a:buFont typeface="Arial" charset="0"/>
              <a:buNone/>
              <a:defRPr/>
            </a:pPr>
            <a:endParaRPr lang="en-US" altLang="en-US" sz="1600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83BFFE-2CC5-AC4C-B680-FC79473ED4B0}"/>
              </a:ext>
            </a:extLst>
          </p:cNvPr>
          <p:cNvSpPr/>
          <p:nvPr/>
        </p:nvSpPr>
        <p:spPr>
          <a:xfrm>
            <a:off x="467544" y="1012225"/>
            <a:ext cx="1323975" cy="1182291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dirty="0">
              <a:latin typeface="+mj-lt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E7A908E-BF95-1E48-9AED-53A549A6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78" y="1213835"/>
            <a:ext cx="9023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en-US" sz="1500" dirty="0">
                <a:solidFill>
                  <a:schemeClr val="bg1"/>
                </a:solidFill>
                <a:latin typeface="+mj-lt"/>
              </a:rPr>
              <a:t>What do you believe?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126D4-4A23-FC42-8331-7DEFEBEE728A}"/>
              </a:ext>
            </a:extLst>
          </p:cNvPr>
          <p:cNvSpPr txBox="1"/>
          <p:nvPr/>
        </p:nvSpPr>
        <p:spPr>
          <a:xfrm>
            <a:off x="1223493" y="341290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411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7393A-57F3-934B-8079-941D70E926B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1388811" y="-231237"/>
            <a:ext cx="11449628" cy="44767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27ECA7-666A-9D4A-AAD7-0ACBDF29BC84}"/>
              </a:ext>
            </a:extLst>
          </p:cNvPr>
          <p:cNvSpPr txBox="1">
            <a:spLocks/>
          </p:cNvSpPr>
          <p:nvPr/>
        </p:nvSpPr>
        <p:spPr>
          <a:xfrm>
            <a:off x="304800" y="1428750"/>
            <a:ext cx="7239000" cy="161924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0400" lvl="1" indent="-342900" fontAlgn="auto">
              <a:buFont typeface="+mj-lt"/>
              <a:buAutoNum type="arabicPeriod"/>
              <a:defRPr/>
            </a:pPr>
            <a:r>
              <a:rPr lang="en-US" altLang="en-US" dirty="0">
                <a:latin typeface="+mj-lt"/>
              </a:rPr>
              <a:t>What are my strengths?</a:t>
            </a:r>
          </a:p>
          <a:p>
            <a:pPr marL="680400" lvl="1" indent="-342900" fontAlgn="auto">
              <a:buFont typeface="+mj-lt"/>
              <a:buAutoNum type="arabicPeriod"/>
              <a:defRPr/>
            </a:pPr>
            <a:r>
              <a:rPr lang="en-US" altLang="en-US" dirty="0">
                <a:latin typeface="+mj-lt"/>
              </a:rPr>
              <a:t>What previous experiences will assist me in the position?</a:t>
            </a:r>
          </a:p>
          <a:p>
            <a:pPr marL="680400" lvl="1" indent="-342900" fontAlgn="auto">
              <a:buFont typeface="+mj-lt"/>
              <a:buAutoNum type="arabicPeriod"/>
              <a:defRPr/>
            </a:pPr>
            <a:r>
              <a:rPr lang="en-US" altLang="en-US" dirty="0">
                <a:latin typeface="+mj-lt"/>
              </a:rPr>
              <a:t>What special or unique skills can I offer?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51EBC-948D-4740-90D1-26BEECC42FBB}"/>
              </a:ext>
            </a:extLst>
          </p:cNvPr>
          <p:cNvSpPr/>
          <p:nvPr/>
        </p:nvSpPr>
        <p:spPr>
          <a:xfrm>
            <a:off x="589208" y="382370"/>
            <a:ext cx="74935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75" indent="0" fontAlgn="auto">
              <a:spcBef>
                <a:spcPts val="450"/>
              </a:spcBef>
              <a:buFont typeface="Arial" charset="0"/>
              <a:buNone/>
              <a:defRPr/>
            </a:pPr>
            <a:r>
              <a:rPr lang="en-US" altLang="en-US" sz="4800" b="1" dirty="0">
                <a:latin typeface="+mj-lt"/>
              </a:rPr>
              <a:t>Taking Stock of Who You Are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98" y="3659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67CB888-0848-2D4B-9F5D-87243335FBCA}"/>
              </a:ext>
            </a:extLst>
          </p:cNvPr>
          <p:cNvSpPr/>
          <p:nvPr/>
        </p:nvSpPr>
        <p:spPr>
          <a:xfrm>
            <a:off x="468015" y="627534"/>
            <a:ext cx="1323975" cy="1182291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8DF9-26CD-8740-80DE-EA49C6500975}"/>
              </a:ext>
            </a:extLst>
          </p:cNvPr>
          <p:cNvSpPr txBox="1">
            <a:spLocks/>
          </p:cNvSpPr>
          <p:nvPr/>
        </p:nvSpPr>
        <p:spPr>
          <a:xfrm>
            <a:off x="2428061" y="1131590"/>
            <a:ext cx="5528315" cy="262773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endParaRPr lang="en-US" altLang="en-US" sz="1600" b="1" i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Font typeface="Arial" charset="0"/>
              <a:buNone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Classroom management involves many pieces working together, it is not just about one thing. </a:t>
            </a:r>
          </a:p>
          <a:p>
            <a:pPr marL="28575" indent="0">
              <a:buNone/>
              <a:defRPr/>
            </a:pPr>
            <a:r>
              <a:rPr lang="en-CA" alt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It is both about </a:t>
            </a:r>
            <a:r>
              <a:rPr lang="en-CA" altLang="en-US" sz="1600" b="1" dirty="0">
                <a:ea typeface="Verdana" panose="020B0604030504040204" pitchFamily="34" charset="0"/>
                <a:cs typeface="Verdana" panose="020B0604030504040204" pitchFamily="34" charset="0"/>
              </a:rPr>
              <a:t>teacher preparedness </a:t>
            </a:r>
            <a:r>
              <a:rPr lang="en-CA" alt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and about managing </a:t>
            </a:r>
            <a:r>
              <a:rPr lang="en-CA" altLang="en-US" sz="1600" b="1" dirty="0">
                <a:ea typeface="Verdana" panose="020B0604030504040204" pitchFamily="34" charset="0"/>
                <a:cs typeface="Verdana" panose="020B0604030504040204" pitchFamily="34" charset="0"/>
              </a:rPr>
              <a:t>student behaviour</a:t>
            </a:r>
            <a:r>
              <a:rPr lang="en-CA" alt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CA" alt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Font typeface="Arial" charset="0"/>
              <a:buNone/>
              <a:defRPr/>
            </a:pP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order to have effective classroom management you </a:t>
            </a:r>
            <a:r>
              <a:rPr lang="en-CA" altLang="en-US" sz="16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need to consider the various factors </a:t>
            </a:r>
            <a:r>
              <a:rPr lang="en-CA" alt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that lead to effective classroom management.  </a:t>
            </a:r>
            <a:endParaRPr lang="en-CA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Font typeface="Arial" charset="0"/>
              <a:buNone/>
              <a:defRPr/>
            </a:pPr>
            <a:endParaRPr lang="en-CA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A9A0DE-A2DA-ED4B-8F60-5609F5238EA1}"/>
              </a:ext>
            </a:extLst>
          </p:cNvPr>
          <p:cNvSpPr/>
          <p:nvPr/>
        </p:nvSpPr>
        <p:spPr>
          <a:xfrm>
            <a:off x="294184" y="1563638"/>
            <a:ext cx="1671638" cy="130968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altLang="en-US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 does it look like?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39502"/>
            <a:ext cx="406400" cy="406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2C3737-3BAD-BD41-BBEA-F0E125853FEB}"/>
              </a:ext>
            </a:extLst>
          </p:cNvPr>
          <p:cNvSpPr txBox="1">
            <a:spLocks/>
          </p:cNvSpPr>
          <p:nvPr/>
        </p:nvSpPr>
        <p:spPr>
          <a:xfrm>
            <a:off x="1801118" y="542702"/>
            <a:ext cx="6604987" cy="85463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+mj-lt"/>
              </a:rPr>
              <a:t>Let’s Practice</a:t>
            </a:r>
            <a:endParaRPr lang="en-US" altLang="en-US" sz="20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6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do you address classroom management in your classroom? </a:t>
            </a:r>
            <a:endParaRPr lang="en-US" altLang="en-US" sz="1600" b="1" i="1" dirty="0" smtClean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endParaRPr lang="en-US" altLang="en-US" sz="1600" b="1" i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charset="0"/>
              <a:buNone/>
            </a:pPr>
            <a:endParaRPr lang="en-CA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02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C3CD81A-4509-9142-A8C8-A09639487D5A}"/>
              </a:ext>
            </a:extLst>
          </p:cNvPr>
          <p:cNvSpPr/>
          <p:nvPr/>
        </p:nvSpPr>
        <p:spPr>
          <a:xfrm>
            <a:off x="468015" y="627534"/>
            <a:ext cx="1323975" cy="1182291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EBC13-DF7C-3D4E-BA03-2EB5BCB3872E}"/>
              </a:ext>
            </a:extLst>
          </p:cNvPr>
          <p:cNvSpPr txBox="1">
            <a:spLocks/>
          </p:cNvSpPr>
          <p:nvPr/>
        </p:nvSpPr>
        <p:spPr>
          <a:xfrm>
            <a:off x="2122697" y="1218679"/>
            <a:ext cx="6738731" cy="266429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" indent="0">
              <a:buNone/>
              <a:defRPr/>
            </a:pPr>
            <a:r>
              <a:rPr lang="en-US" sz="1500" dirty="0" smtClean="0"/>
              <a:t>I </a:t>
            </a:r>
            <a:r>
              <a:rPr lang="en-US" sz="1500" dirty="0"/>
              <a:t>remember to differentiate content, </a:t>
            </a:r>
            <a:r>
              <a:rPr lang="en-US" sz="1500" dirty="0" smtClean="0"/>
              <a:t>process and product. I keep </a:t>
            </a:r>
            <a:r>
              <a:rPr lang="en-US" sz="1500" dirty="0"/>
              <a:t>in mind student interests, flexible groupings and respectful tasks. </a:t>
            </a:r>
            <a:r>
              <a:rPr lang="en-US" sz="1500" dirty="0" smtClean="0"/>
              <a:t>To </a:t>
            </a:r>
            <a:r>
              <a:rPr lang="en-US" sz="1500" dirty="0"/>
              <a:t>unpack </a:t>
            </a:r>
            <a:r>
              <a:rPr lang="en-US" sz="1500" dirty="0" smtClean="0"/>
              <a:t>this, </a:t>
            </a:r>
            <a:r>
              <a:rPr lang="en-CA" sz="1500" dirty="0">
                <a:latin typeface="+mj-lt"/>
                <a:ea typeface="Verdana" panose="020B0604030504040204" pitchFamily="34" charset="0"/>
              </a:rPr>
              <a:t>s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ome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factors that lend to effective classroom management include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CA" altLang="en-US" sz="15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4325" indent="-285750">
              <a:defRPr/>
            </a:pP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Classroom organization – environment </a:t>
            </a:r>
            <a:r>
              <a:rPr lang="en-CA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 “the third teacher”</a:t>
            </a:r>
            <a:endParaRPr lang="en-CA" sz="15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4325" indent="-285750">
              <a:defRPr/>
            </a:pP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Curriculum </a:t>
            </a:r>
            <a:r>
              <a:rPr lang="en-CA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planning, </a:t>
            </a: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long range and daily</a:t>
            </a:r>
          </a:p>
          <a:p>
            <a:pPr marL="314325" indent="-285750">
              <a:defRPr/>
            </a:pP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Differentiation – meeting student learning needs</a:t>
            </a:r>
          </a:p>
          <a:p>
            <a:pPr marL="314325" indent="-285750">
              <a:defRPr/>
            </a:pP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Establishing routines &amp; rules</a:t>
            </a:r>
          </a:p>
          <a:p>
            <a:pPr marL="314325" indent="-285750">
              <a:defRPr/>
            </a:pP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Building and maintaining professional and positive student relationships</a:t>
            </a:r>
          </a:p>
          <a:p>
            <a:pPr marL="314325" indent="-285750">
              <a:defRPr/>
            </a:pPr>
            <a:r>
              <a:rPr lang="en-CA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importance </a:t>
            </a: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of understanding behaviour</a:t>
            </a:r>
          </a:p>
          <a:p>
            <a:pPr marL="314325" indent="-285750">
              <a:defRPr/>
            </a:pPr>
            <a:r>
              <a:rPr lang="en-CA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Applying </a:t>
            </a:r>
            <a:r>
              <a:rPr lang="en-CA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varied behaviour management strategies </a:t>
            </a:r>
          </a:p>
          <a:p>
            <a:pPr marL="28575" indent="0">
              <a:buFont typeface="Arial" charset="0"/>
              <a:buNone/>
              <a:defRPr/>
            </a:pPr>
            <a:endParaRPr lang="en-CA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Font typeface="Arial" charset="0"/>
              <a:buNone/>
              <a:defRPr/>
            </a:pPr>
            <a:endParaRPr lang="en-CA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F0BB09-D98F-354D-B0A6-90938298409B}"/>
              </a:ext>
            </a:extLst>
          </p:cNvPr>
          <p:cNvSpPr/>
          <p:nvPr/>
        </p:nvSpPr>
        <p:spPr>
          <a:xfrm>
            <a:off x="294184" y="1563638"/>
            <a:ext cx="1671638" cy="130968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 does it look like?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3975" y="410799"/>
            <a:ext cx="406400" cy="406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6EB4E8-B799-354F-A556-3DCE44AF0EA7}"/>
              </a:ext>
            </a:extLst>
          </p:cNvPr>
          <p:cNvSpPr txBox="1">
            <a:spLocks/>
          </p:cNvSpPr>
          <p:nvPr/>
        </p:nvSpPr>
        <p:spPr>
          <a:xfrm>
            <a:off x="1907704" y="413905"/>
            <a:ext cx="6056271" cy="67344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800" b="1" dirty="0">
                <a:solidFill>
                  <a:srgbClr val="002060"/>
                </a:solidFill>
                <a:latin typeface="+mj-lt"/>
              </a:rPr>
              <a:t>Let’s Practice</a:t>
            </a:r>
            <a:endParaRPr lang="en-US" altLang="en-US" sz="18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6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do you address classroom management in your classroom? </a:t>
            </a:r>
          </a:p>
          <a:p>
            <a:pPr marL="0" indent="0">
              <a:buFont typeface="Arial" charset="0"/>
              <a:buNone/>
            </a:pPr>
            <a:endParaRPr lang="en-CA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625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AC94ADC-75F8-DC4D-A70E-F69D3827E535}"/>
              </a:ext>
            </a:extLst>
          </p:cNvPr>
          <p:cNvSpPr/>
          <p:nvPr/>
        </p:nvSpPr>
        <p:spPr>
          <a:xfrm>
            <a:off x="792216" y="677533"/>
            <a:ext cx="1323975" cy="1182291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>
              <a:latin typeface="+mj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3866A0-5D13-E042-B198-29E589DA1B20}"/>
              </a:ext>
            </a:extLst>
          </p:cNvPr>
          <p:cNvSpPr/>
          <p:nvPr/>
        </p:nvSpPr>
        <p:spPr>
          <a:xfrm>
            <a:off x="633412" y="1660330"/>
            <a:ext cx="1671638" cy="130968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altLang="en-US" sz="15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2C3737-3BAD-BD41-BBEA-F0E125853FEB}"/>
              </a:ext>
            </a:extLst>
          </p:cNvPr>
          <p:cNvSpPr txBox="1">
            <a:spLocks/>
          </p:cNvSpPr>
          <p:nvPr/>
        </p:nvSpPr>
        <p:spPr>
          <a:xfrm>
            <a:off x="2013302" y="176961"/>
            <a:ext cx="6297175" cy="77155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+mj-lt"/>
              </a:rPr>
              <a:t>Let’s Practice</a:t>
            </a:r>
            <a:endParaRPr lang="en-US" altLang="en-US" sz="20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6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do you address classroom management in your classroom? </a:t>
            </a:r>
            <a:endParaRPr lang="en-US" altLang="en-US" sz="1600" b="1" i="1" dirty="0" smtClean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endParaRPr lang="en-US" altLang="en-US" sz="1600" b="1" i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charset="0"/>
              <a:buNone/>
            </a:pPr>
            <a:endParaRPr lang="en-CA" sz="1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553B87-C913-5847-B22A-F3AB6239C24F}"/>
              </a:ext>
            </a:extLst>
          </p:cNvPr>
          <p:cNvSpPr/>
          <p:nvPr/>
        </p:nvSpPr>
        <p:spPr>
          <a:xfrm>
            <a:off x="381000" y="2802766"/>
            <a:ext cx="2176463" cy="1350169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>
              <a:latin typeface="+mj-lt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B2D058CF-BA32-954C-8768-226F73D1C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54" y="3158520"/>
            <a:ext cx="1377554" cy="784830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en-US" sz="1500" dirty="0">
                <a:solidFill>
                  <a:schemeClr val="bg1"/>
                </a:solidFill>
                <a:latin typeface="+mj-lt"/>
              </a:rPr>
              <a:t>How have you demonstrated this?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53611-F40E-3F4E-8666-905190161613}"/>
              </a:ext>
            </a:extLst>
          </p:cNvPr>
          <p:cNvSpPr/>
          <p:nvPr/>
        </p:nvSpPr>
        <p:spPr>
          <a:xfrm>
            <a:off x="2557462" y="948511"/>
            <a:ext cx="6191002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indent="0">
              <a:buNone/>
              <a:defRPr/>
            </a:pP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my classroom, classroom management begins long before school starts in September. In order to be prepared a great deal happens behind the scenes in terms of planning. For me, I begin with planning the functionality of my classroom </a:t>
            </a:r>
            <a:r>
              <a:rPr lang="en-CA" altLang="en-US" sz="15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environment.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doing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so,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consider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access to resources, space for varied groupings,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tools for support and guidance, such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 anchor charts and success criteria. Visual cues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are also important to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support student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learning.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 always have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 agenda composed of words and pictures to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help my students know what’s planned for the day. I use the same tool to highlight changes in routine so students are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prepared rather than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surprised.  Access to resources and materials can also help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 mitigate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disruptions, so I always have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materials available to students in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various areas around the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room.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 believe that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preparing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 functional environment is a very important part of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creating a successfully functioning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classroom. </a:t>
            </a:r>
          </a:p>
          <a:p>
            <a:pPr marL="28575" indent="0">
              <a:buNone/>
              <a:defRPr/>
            </a:pPr>
            <a:endParaRPr lang="en-CA" alt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587" y="2803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9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41090DF-0CD8-E745-BD91-4CA5ED4D1874}"/>
              </a:ext>
            </a:extLst>
          </p:cNvPr>
          <p:cNvSpPr/>
          <p:nvPr/>
        </p:nvSpPr>
        <p:spPr>
          <a:xfrm>
            <a:off x="716017" y="677533"/>
            <a:ext cx="1323975" cy="1182291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sz="20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66B2FD-26C7-4E48-99A5-3049FB711E43}"/>
              </a:ext>
            </a:extLst>
          </p:cNvPr>
          <p:cNvSpPr/>
          <p:nvPr/>
        </p:nvSpPr>
        <p:spPr>
          <a:xfrm>
            <a:off x="542185" y="1736157"/>
            <a:ext cx="1671638" cy="130968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alt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EB4E8-B799-354F-A556-3DCE44AF0EA7}"/>
              </a:ext>
            </a:extLst>
          </p:cNvPr>
          <p:cNvSpPr txBox="1">
            <a:spLocks/>
          </p:cNvSpPr>
          <p:nvPr/>
        </p:nvSpPr>
        <p:spPr>
          <a:xfrm>
            <a:off x="2213823" y="221958"/>
            <a:ext cx="6056271" cy="67344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800" b="1" dirty="0">
                <a:solidFill>
                  <a:srgbClr val="002060"/>
                </a:solidFill>
                <a:latin typeface="+mj-lt"/>
              </a:rPr>
              <a:t>Let’s Practice</a:t>
            </a:r>
            <a:endParaRPr lang="en-US" altLang="en-US" sz="18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6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do you address classroom management in your classroom? </a:t>
            </a:r>
          </a:p>
          <a:p>
            <a:pPr marL="0" indent="0">
              <a:buFont typeface="Arial" charset="0"/>
              <a:buNone/>
            </a:pPr>
            <a:endParaRPr lang="en-CA" sz="1800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9E4801-F786-4944-98FC-42C7AC4CD347}"/>
              </a:ext>
            </a:extLst>
          </p:cNvPr>
          <p:cNvSpPr/>
          <p:nvPr/>
        </p:nvSpPr>
        <p:spPr>
          <a:xfrm>
            <a:off x="304800" y="2840679"/>
            <a:ext cx="2176463" cy="1350169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sz="2000">
              <a:latin typeface="+mj-lt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19EC4CD8-2516-654A-A6A8-EB933FDBD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55" y="3188553"/>
            <a:ext cx="1377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en-US" sz="1600" dirty="0">
                <a:solidFill>
                  <a:schemeClr val="bg1"/>
                </a:solidFill>
                <a:latin typeface="+mj-lt"/>
              </a:rPr>
              <a:t>How have you demonstrated this?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8F34F-C3E5-504B-B20A-E59448A9787B}"/>
              </a:ext>
            </a:extLst>
          </p:cNvPr>
          <p:cNvSpPr/>
          <p:nvPr/>
        </p:nvSpPr>
        <p:spPr>
          <a:xfrm>
            <a:off x="2470951" y="907964"/>
            <a:ext cx="656131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>
              <a:defRPr/>
            </a:pP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Preparing curriculum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is important.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create long range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plans and keep detailed daily plans that I amend as needed. Being prepared increases my ability to function optimally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keeps my students engaged because I can respond to their learning needs. I also use varied instructional and assessment strategies to keep my students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present and focused.</a:t>
            </a:r>
            <a:endParaRPr lang="en-CA" altLang="en-US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endParaRPr lang="en-CA" altLang="en-US" sz="10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Building relationships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is also necessary. Getting to know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my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learners supports interpersonal relationships, builds trust, and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helps me to better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understand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my students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 individuals. Fostering relationships among students is also important because I aim to have my students treat all their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classmates with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respect. Much of this is accomplished through the TRIBES program which fosters co-operative learning. </a:t>
            </a:r>
          </a:p>
          <a:p>
            <a:pPr marL="28575" indent="0">
              <a:buNone/>
              <a:defRPr/>
            </a:pPr>
            <a:endParaRPr lang="en-CA" altLang="en-US" sz="10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Getting to know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my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students as learners is also important because it helps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 be more effective in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my </a:t>
            </a: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differentiation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 As we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know,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differentiation is important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engaging students and maximizing learning outcomes.</a:t>
            </a:r>
          </a:p>
          <a:p>
            <a:pPr marL="28575" indent="0">
              <a:buNone/>
              <a:defRPr/>
            </a:pPr>
            <a:endParaRPr lang="en-CA" altLang="en-US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endParaRPr lang="en-CA" altLang="en-US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0725" y="2711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125D6DC-91CD-7D4C-8F3B-105DBFA8FC64}"/>
              </a:ext>
            </a:extLst>
          </p:cNvPr>
          <p:cNvSpPr txBox="1">
            <a:spLocks/>
          </p:cNvSpPr>
          <p:nvPr/>
        </p:nvSpPr>
        <p:spPr>
          <a:xfrm>
            <a:off x="2565247" y="987573"/>
            <a:ext cx="6342963" cy="330827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endParaRPr lang="en-US" altLang="en-US" sz="1800" b="1" i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953100D-B9C7-724A-8346-6E46E8FDAC3B}"/>
              </a:ext>
            </a:extLst>
          </p:cNvPr>
          <p:cNvSpPr/>
          <p:nvPr/>
        </p:nvSpPr>
        <p:spPr>
          <a:xfrm>
            <a:off x="338137" y="2802766"/>
            <a:ext cx="2176463" cy="1350169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sz="2000">
              <a:latin typeface="+mj-lt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B99198FE-C481-A241-8507-185758D4C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91" y="2970018"/>
            <a:ext cx="1377554" cy="830997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en-US" sz="1600" dirty="0">
                <a:solidFill>
                  <a:schemeClr val="bg1"/>
                </a:solidFill>
                <a:latin typeface="+mj-lt"/>
              </a:rPr>
              <a:t>How have you demonstrated this?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A3E28E-10DC-8547-A0E8-A82314649BC2}"/>
              </a:ext>
            </a:extLst>
          </p:cNvPr>
          <p:cNvSpPr/>
          <p:nvPr/>
        </p:nvSpPr>
        <p:spPr>
          <a:xfrm>
            <a:off x="590549" y="1660330"/>
            <a:ext cx="1671638" cy="130968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alt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3F076F-962D-914D-B2D9-C973437221FD}"/>
              </a:ext>
            </a:extLst>
          </p:cNvPr>
          <p:cNvSpPr/>
          <p:nvPr/>
        </p:nvSpPr>
        <p:spPr>
          <a:xfrm>
            <a:off x="749353" y="677533"/>
            <a:ext cx="1323975" cy="1182291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sz="20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A824C-7BD1-A845-B34D-D28727DEDF2C}"/>
              </a:ext>
            </a:extLst>
          </p:cNvPr>
          <p:cNvSpPr/>
          <p:nvPr/>
        </p:nvSpPr>
        <p:spPr>
          <a:xfrm>
            <a:off x="2523430" y="915566"/>
            <a:ext cx="6462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indent="0">
              <a:buNone/>
              <a:defRPr/>
            </a:pPr>
            <a:endParaRPr lang="en-CA" altLang="en-US" sz="1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Consistency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another crucial element of classroom management. As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teacher I need to stick to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my classroom routines and rules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but I also need to be flexible.</a:t>
            </a:r>
          </a:p>
          <a:p>
            <a:pPr marL="28575" indent="0">
              <a:buNone/>
              <a:defRPr/>
            </a:pPr>
            <a:endParaRPr lang="en-CA" altLang="en-US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Inappropriate behaviour is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inevitable.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will happen. For myself, its important to try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determine </a:t>
            </a: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‘why’ of the behaviour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because often that will provide insight into the best way to respond to the behaviour. For example…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(Provide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example.)</a:t>
            </a:r>
            <a:endParaRPr lang="en-CA" altLang="en-US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endParaRPr lang="en-CA" altLang="en-US" sz="1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" indent="0">
              <a:buNone/>
              <a:defRPr/>
            </a:pP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Dealing with the behaviour rather than the student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is important for </a:t>
            </a:r>
            <a:r>
              <a:rPr lang="en-CA" altLang="en-US" sz="14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maintaining a positive relationship </a:t>
            </a: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preserving student dignity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 Its also important to have a number of strategies on hand because what works for one student might not work for another. When it comes to managing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behaviour, </a:t>
            </a: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prevention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CA" altLang="en-US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de-escalation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are key.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 I mentioned,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nderstanding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‘why’ behind a behaviour is </a:t>
            </a:r>
            <a:r>
              <a:rPr lang="en-CA" altLang="en-US" sz="14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also crucial. </a:t>
            </a:r>
            <a:r>
              <a:rPr lang="en-CA" alt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extreme circumstances I may need to consult my administrator or colleagues for support.</a:t>
            </a:r>
            <a:endParaRPr lang="en-CA" sz="5400" dirty="0">
              <a:latin typeface="+mj-lt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9003" y="363428"/>
            <a:ext cx="384096" cy="38409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EB4E8-B799-354F-A556-3DCE44AF0EA7}"/>
              </a:ext>
            </a:extLst>
          </p:cNvPr>
          <p:cNvSpPr txBox="1">
            <a:spLocks/>
          </p:cNvSpPr>
          <p:nvPr/>
        </p:nvSpPr>
        <p:spPr>
          <a:xfrm>
            <a:off x="2232132" y="363428"/>
            <a:ext cx="6056271" cy="67344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800" b="1" dirty="0">
                <a:solidFill>
                  <a:srgbClr val="002060"/>
                </a:solidFill>
                <a:latin typeface="+mj-lt"/>
              </a:rPr>
              <a:t>Let’s Practice</a:t>
            </a:r>
            <a:endParaRPr lang="en-US" altLang="en-US" sz="18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6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do you address classroom management in your classroom? </a:t>
            </a:r>
          </a:p>
          <a:p>
            <a:pPr marL="0" indent="0">
              <a:buFont typeface="Arial" charset="0"/>
              <a:buNone/>
            </a:pPr>
            <a:endParaRPr lang="en-CA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32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DD7F461-D65F-F248-9ADC-73FCEF5FD30D}"/>
              </a:ext>
            </a:extLst>
          </p:cNvPr>
          <p:cNvSpPr/>
          <p:nvPr/>
        </p:nvSpPr>
        <p:spPr>
          <a:xfrm>
            <a:off x="716016" y="677533"/>
            <a:ext cx="1323975" cy="1182291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sz="20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7C9F7F5-9601-464D-94CE-D5F9EA658D34}"/>
              </a:ext>
            </a:extLst>
          </p:cNvPr>
          <p:cNvSpPr/>
          <p:nvPr/>
        </p:nvSpPr>
        <p:spPr>
          <a:xfrm>
            <a:off x="557212" y="1660330"/>
            <a:ext cx="1671638" cy="130968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alt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C5C63E-0E39-8141-B32C-DCC6DF217C37}"/>
              </a:ext>
            </a:extLst>
          </p:cNvPr>
          <p:cNvSpPr txBox="1">
            <a:spLocks/>
          </p:cNvSpPr>
          <p:nvPr/>
        </p:nvSpPr>
        <p:spPr>
          <a:xfrm>
            <a:off x="2555776" y="1200789"/>
            <a:ext cx="6419076" cy="29713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CA" altLang="en-US" sz="15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Establishing </a:t>
            </a:r>
            <a:r>
              <a:rPr lang="en-CA" altLang="en-US" sz="15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routines and rules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at the onset of the school year in partnership with my students gives them a sense of ownership and responsibility for their actions and behaviours. It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enables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student buy-in because they created the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expectations and,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such,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they have responsibility in monitoring compliance. My students work in groups to create a list of rules that focus on positive </a:t>
            </a:r>
            <a:r>
              <a:rPr lang="en-CA" altLang="en-US" sz="15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statements </a:t>
            </a:r>
            <a:r>
              <a:rPr lang="en-CA" altLang="en-US" sz="15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rather than “don’t” statements.</a:t>
            </a:r>
          </a:p>
          <a:p>
            <a:pPr marL="28575" indent="0">
              <a:buFont typeface="Arial" charset="0"/>
              <a:buNone/>
              <a:defRPr/>
            </a:pPr>
            <a:endParaRPr lang="en-CA" altLang="en-US" sz="15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CA" sz="1500" dirty="0" smtClean="0">
                <a:latin typeface="+mj-lt"/>
              </a:rPr>
              <a:t>Sometimes </a:t>
            </a:r>
            <a:r>
              <a:rPr lang="en-CA" sz="1500" dirty="0">
                <a:latin typeface="+mj-lt"/>
              </a:rPr>
              <a:t>it will be necessary to implement a </a:t>
            </a:r>
            <a:r>
              <a:rPr lang="en-CA" sz="1500" dirty="0" smtClean="0">
                <a:latin typeface="+mj-lt"/>
              </a:rPr>
              <a:t>consequence, however </a:t>
            </a:r>
            <a:r>
              <a:rPr lang="en-CA" sz="1500" dirty="0">
                <a:latin typeface="+mj-lt"/>
              </a:rPr>
              <a:t>it is important to </a:t>
            </a:r>
            <a:r>
              <a:rPr lang="en-CA" sz="1500" b="1" dirty="0">
                <a:latin typeface="+mj-lt"/>
              </a:rPr>
              <a:t>respond appropriately </a:t>
            </a:r>
            <a:r>
              <a:rPr lang="en-CA" sz="1500" dirty="0">
                <a:latin typeface="+mj-lt"/>
              </a:rPr>
              <a:t>and in keeping with </a:t>
            </a:r>
            <a:r>
              <a:rPr lang="en-CA" sz="1500" b="1" dirty="0">
                <a:latin typeface="+mj-lt"/>
              </a:rPr>
              <a:t>progressive discipline</a:t>
            </a:r>
            <a:r>
              <a:rPr lang="en-CA" sz="1500" dirty="0">
                <a:latin typeface="+mj-lt"/>
              </a:rPr>
              <a:t>. </a:t>
            </a:r>
            <a:r>
              <a:rPr lang="en-CA" sz="1500" dirty="0" smtClean="0">
                <a:latin typeface="+mj-lt"/>
              </a:rPr>
              <a:t>This means ensuring </a:t>
            </a:r>
            <a:r>
              <a:rPr lang="en-CA" sz="1500" dirty="0">
                <a:latin typeface="+mj-lt"/>
              </a:rPr>
              <a:t>that the consequence is </a:t>
            </a:r>
            <a:r>
              <a:rPr lang="en-CA" sz="1500" dirty="0" smtClean="0">
                <a:latin typeface="+mj-lt"/>
              </a:rPr>
              <a:t>age-appropriate </a:t>
            </a:r>
            <a:r>
              <a:rPr lang="en-CA" sz="1500" dirty="0">
                <a:latin typeface="+mj-lt"/>
              </a:rPr>
              <a:t>and aims to correct behaviour rather than </a:t>
            </a:r>
            <a:r>
              <a:rPr lang="en-CA" sz="1500" dirty="0" smtClean="0">
                <a:latin typeface="+mj-lt"/>
              </a:rPr>
              <a:t>punish</a:t>
            </a:r>
            <a:r>
              <a:rPr lang="en-CA" sz="1500" dirty="0">
                <a:latin typeface="+mj-lt"/>
              </a:rPr>
              <a:t>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204E27-299D-844C-90F2-EA2C4B09F5AC}"/>
              </a:ext>
            </a:extLst>
          </p:cNvPr>
          <p:cNvSpPr/>
          <p:nvPr/>
        </p:nvSpPr>
        <p:spPr>
          <a:xfrm>
            <a:off x="304800" y="2802766"/>
            <a:ext cx="2176463" cy="1350169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 sz="2000">
              <a:latin typeface="+mj-lt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1799AD35-1562-B44C-BFE3-D482F52E0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54" y="2970018"/>
            <a:ext cx="1377554" cy="830997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CA" altLang="en-US" sz="1600" dirty="0">
                <a:solidFill>
                  <a:schemeClr val="bg1"/>
                </a:solidFill>
                <a:latin typeface="+mj-lt"/>
              </a:rPr>
              <a:t>How have you demonstrated this?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2984" y="373673"/>
            <a:ext cx="406400" cy="406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6EB4E8-B799-354F-A556-3DCE44AF0EA7}"/>
              </a:ext>
            </a:extLst>
          </p:cNvPr>
          <p:cNvSpPr txBox="1">
            <a:spLocks/>
          </p:cNvSpPr>
          <p:nvPr/>
        </p:nvSpPr>
        <p:spPr>
          <a:xfrm>
            <a:off x="2269913" y="451679"/>
            <a:ext cx="6056271" cy="67110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800" b="1" dirty="0">
                <a:solidFill>
                  <a:srgbClr val="002060"/>
                </a:solidFill>
                <a:latin typeface="+mj-lt"/>
              </a:rPr>
              <a:t>Let’s Practice</a:t>
            </a:r>
            <a:endParaRPr lang="en-US" altLang="en-US" sz="18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229500" algn="ctr" fontAlgn="auto">
              <a:buFont typeface="Arial" charset="0"/>
              <a:buNone/>
              <a:defRPr/>
            </a:pPr>
            <a:r>
              <a:rPr lang="en-US" altLang="en-US" sz="16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How do you address classroom management in your classroom? </a:t>
            </a:r>
          </a:p>
          <a:p>
            <a:pPr marL="0" indent="0">
              <a:buFont typeface="Arial" charset="0"/>
              <a:buNone/>
            </a:pPr>
            <a:endParaRPr lang="en-CA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05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C0212-E0C7-6F4B-B551-A6103ED203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555776" y="541436"/>
            <a:ext cx="4103326" cy="2102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7530" y="2643758"/>
            <a:ext cx="5275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7200" b="1" dirty="0">
                <a:solidFill>
                  <a:srgbClr val="FFCC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</a:t>
            </a:r>
            <a:r>
              <a:rPr lang="en-CA" sz="7200" b="1" dirty="0">
                <a:solidFill>
                  <a:srgbClr val="FFFF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CA" sz="7200" b="1" dirty="0">
                <a:solidFill>
                  <a:srgbClr val="00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 </a:t>
            </a:r>
            <a:r>
              <a:rPr lang="en-CA" sz="7200" b="1" dirty="0">
                <a:solidFill>
                  <a:srgbClr val="FFFF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</a:t>
            </a:r>
            <a:r>
              <a:rPr lang="en-CA" sz="7200" b="1" dirty="0">
                <a:solidFill>
                  <a:srgbClr val="FFCC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u</a:t>
            </a:r>
            <a:r>
              <a:rPr lang="en-CA" sz="7200" b="1" dirty="0">
                <a:solidFill>
                  <a:srgbClr val="00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</a:t>
            </a:r>
            <a:r>
              <a:rPr lang="en-CA" sz="7200" b="1" dirty="0">
                <a:solidFill>
                  <a:srgbClr val="FFCC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</a:t>
            </a:r>
            <a:r>
              <a:rPr lang="en-CA" sz="7200" b="1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</a:t>
            </a:r>
            <a:r>
              <a:rPr lang="en-CA" sz="7200" b="1" dirty="0">
                <a:solidFill>
                  <a:srgbClr val="FFC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</a:t>
            </a:r>
            <a:r>
              <a:rPr lang="en-CA" sz="7200" b="1" dirty="0">
                <a:solidFill>
                  <a:srgbClr val="00FFF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603507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43FE2-D6FD-2D4B-A0B4-B8C9D897D94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6126" y="-1219200"/>
            <a:ext cx="9254737" cy="5543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36E02A-35AD-224B-9B29-A1B8E5C390B6}"/>
              </a:ext>
            </a:extLst>
          </p:cNvPr>
          <p:cNvSpPr txBox="1">
            <a:spLocks/>
          </p:cNvSpPr>
          <p:nvPr/>
        </p:nvSpPr>
        <p:spPr bwMode="auto">
          <a:xfrm>
            <a:off x="228600" y="595511"/>
            <a:ext cx="8305800" cy="9570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CA" altLang="en-US" sz="40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Dress Code Applies:</a:t>
            </a:r>
            <a:br>
              <a:rPr lang="en-CA" altLang="en-US" sz="40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CA" altLang="en-US" sz="40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Image &amp; Presentation</a:t>
            </a:r>
            <a:endParaRPr lang="en-US" altLang="en-US" b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34BB32-80B6-0D47-B6A6-A46CDABCE6C9}"/>
              </a:ext>
            </a:extLst>
          </p:cNvPr>
          <p:cNvSpPr/>
          <p:nvPr/>
        </p:nvSpPr>
        <p:spPr>
          <a:xfrm>
            <a:off x="1447800" y="1923306"/>
            <a:ext cx="7696200" cy="1296144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21554" indent="-321554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Know where you are going and arrive on time</a:t>
            </a:r>
          </a:p>
          <a:p>
            <a:pPr marL="321554" indent="-321554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Smile, speak positively, check body language</a:t>
            </a:r>
          </a:p>
          <a:p>
            <a:pPr marL="321554" indent="-321554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Choose the right interview clothes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4801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80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AE469F-0DE6-B849-B792-3BEA0F4F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2101" y="411510"/>
            <a:ext cx="3291497" cy="269825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 You Wish You’d Known Before…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5706" t="21653" r="48504" b="6553"/>
          <a:stretch/>
        </p:blipFill>
        <p:spPr bwMode="auto">
          <a:xfrm>
            <a:off x="2699792" y="0"/>
            <a:ext cx="4104456" cy="436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55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318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31590"/>
            <a:ext cx="7560840" cy="2952328"/>
          </a:xfrm>
        </p:spPr>
        <p:txBody>
          <a:bodyPr/>
          <a:lstStyle/>
          <a:p>
            <a:pPr algn="ctr"/>
            <a:r>
              <a:rPr lang="en-CA" b="1" dirty="0">
                <a:solidFill>
                  <a:schemeClr val="tx2">
                    <a:lumMod val="75000"/>
                  </a:schemeClr>
                </a:solidFill>
              </a:rPr>
              <a:t>Join us for a LIVE Q &amp; A on</a:t>
            </a:r>
            <a:br>
              <a:rPr lang="en-CA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CA" b="1" dirty="0">
                <a:solidFill>
                  <a:schemeClr val="tx2">
                    <a:lumMod val="75000"/>
                  </a:schemeClr>
                </a:solidFill>
              </a:rPr>
              <a:t>Monday, September 23, 2019 </a:t>
            </a:r>
            <a:br>
              <a:rPr lang="en-CA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CA" b="1" dirty="0">
                <a:solidFill>
                  <a:schemeClr val="tx2">
                    <a:lumMod val="75000"/>
                  </a:schemeClr>
                </a:solidFill>
              </a:rPr>
              <a:t>from 4:30-6:00 p.m.</a:t>
            </a:r>
            <a:br>
              <a:rPr lang="en-CA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CA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CA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CA" b="1" dirty="0">
                <a:solidFill>
                  <a:schemeClr val="tx2">
                    <a:lumMod val="75000"/>
                  </a:schemeClr>
                </a:solidFill>
              </a:rPr>
              <a:t>Register at: </a:t>
            </a:r>
            <a:r>
              <a:rPr lang="en-CA" dirty="0">
                <a:hlinkClick r:id="rId3"/>
              </a:rPr>
              <a:t>www.catholicteachers.ca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389441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7EBE5F-C6A0-DC47-92F3-93C99901D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032" y="848670"/>
            <a:ext cx="5165301" cy="3443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49E909-C9E4-AC49-9DE4-2DC39FFE344F}"/>
              </a:ext>
            </a:extLst>
          </p:cNvPr>
          <p:cNvSpPr/>
          <p:nvPr/>
        </p:nvSpPr>
        <p:spPr>
          <a:xfrm>
            <a:off x="685800" y="213882"/>
            <a:ext cx="7912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en-US" sz="36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Face to Face with Your Online Presence</a:t>
            </a:r>
            <a:endParaRPr lang="en-US" sz="3600" dirty="0"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1324" y="860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0296E8-8ECA-EC49-A243-8F35C5AC2F07}"/>
              </a:ext>
            </a:extLst>
          </p:cNvPr>
          <p:cNvSpPr txBox="1">
            <a:spLocks/>
          </p:cNvSpPr>
          <p:nvPr/>
        </p:nvSpPr>
        <p:spPr bwMode="auto">
          <a:xfrm>
            <a:off x="449200" y="2099438"/>
            <a:ext cx="3505200" cy="727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 Portfolio or not to Portfolio?</a:t>
            </a:r>
            <a:endParaRPr lang="en-US" altLang="en-US" sz="3600" b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63273-DF72-7249-AEFA-13FE78074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400" y="1025082"/>
            <a:ext cx="4314824" cy="28765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7469" y="483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5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229600" cy="857250"/>
          </a:xfrm>
        </p:spPr>
        <p:txBody>
          <a:bodyPr/>
          <a:lstStyle/>
          <a:p>
            <a:pPr algn="ctr"/>
            <a: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to Include in a Portfolio?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54996"/>
            <a:ext cx="8812088" cy="2928922"/>
          </a:xfrm>
        </p:spPr>
        <p:txBody>
          <a:bodyPr numCol="2"/>
          <a:lstStyle/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Brief Biography</a:t>
            </a: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Faith Connections</a:t>
            </a: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CV/Resume</a:t>
            </a: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Reference Letters</a:t>
            </a: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Projects/Articles/Presentations that you have authored</a:t>
            </a:r>
          </a:p>
          <a:p>
            <a:pPr>
              <a:defRPr/>
            </a:pPr>
            <a:endParaRPr lang="en-CA" altLang="en-US" sz="2000" dirty="0">
              <a:latin typeface="Verdana" panose="020B0604030504040204" pitchFamily="34" charset="0"/>
            </a:endParaRPr>
          </a:p>
          <a:p>
            <a:pPr marL="0" indent="0">
              <a:buNone/>
              <a:defRPr/>
            </a:pPr>
            <a:endParaRPr lang="en-CA" altLang="en-US" sz="20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Photographs that support your work</a:t>
            </a: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Extra Curricular Engagements</a:t>
            </a: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Education &amp; professional development Information  </a:t>
            </a:r>
          </a:p>
          <a:p>
            <a:pPr>
              <a:defRPr/>
            </a:pPr>
            <a:r>
              <a:rPr lang="en-CA" altLang="en-US" sz="2000" dirty="0">
                <a:latin typeface="Verdana" panose="020B0604030504040204" pitchFamily="34" charset="0"/>
              </a:rPr>
              <a:t>Lesson &amp; Unit Plans that you have developed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9518" y="4929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9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3478"/>
            <a:ext cx="5141926" cy="3925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267494"/>
            <a:ext cx="3312368" cy="36724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+mj-ea"/>
                <a:cs typeface="Verdana"/>
              </a:rPr>
              <a:t>Are you </a:t>
            </a:r>
            <a:r>
              <a:rPr lang="en-CA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+mj-ea"/>
                <a:cs typeface="Verdana"/>
              </a:rPr>
              <a:t>i</a:t>
            </a:r>
            <a:r>
              <a:rPr kumimoji="0" lang="en-CA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ntereste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+mj-ea"/>
                <a:cs typeface="Verdana"/>
              </a:rPr>
              <a:t>d in previewing a digital teacher portfolio? Click on the image to the left.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B13A5-43A8-C24E-AA4E-97AC0C09BC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t="11007" b="19652"/>
          <a:stretch/>
        </p:blipFill>
        <p:spPr>
          <a:xfrm>
            <a:off x="0" y="-684972"/>
            <a:ext cx="9144000" cy="5009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1BC7B7-84FF-4D4C-A93D-2029CF9C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550"/>
            <a:ext cx="8001000" cy="7278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Preparing for the Interview</a:t>
            </a:r>
            <a:endParaRPr lang="en-US" altLang="en-US" sz="3600" b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6720" y="273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798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3"/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28166">
            <a:off x="631222" y="367802"/>
            <a:ext cx="4944243" cy="43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102717" y="441999"/>
            <a:ext cx="5256584" cy="7278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CA" alt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Your Homework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30152" y="1203598"/>
            <a:ext cx="4644008" cy="3006976"/>
          </a:xfrm>
        </p:spPr>
        <p:txBody>
          <a:bodyPr>
            <a:normAutofit/>
          </a:bodyPr>
          <a:lstStyle/>
          <a:p>
            <a:pPr marL="456300" fontAlgn="auto">
              <a:defRPr/>
            </a:pPr>
            <a:r>
              <a:rPr lang="en-CA" altLang="en-US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Familiarize yourself with new or pertinent Ministry initiatives, documents, legislation, PPMs or other education sector support documents pertinent to the position</a:t>
            </a:r>
          </a:p>
          <a:p>
            <a:pPr marL="456300" fontAlgn="auto">
              <a:defRPr/>
            </a:pPr>
            <a:r>
              <a:rPr lang="en-CA" altLang="en-US" sz="2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 MOE website</a:t>
            </a:r>
            <a:endParaRPr lang="en-CA" altLang="en-US" dirty="0"/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499" y="849780"/>
            <a:ext cx="3096343" cy="321677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9842" y="4538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236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1111"/>
          <a:stretch/>
        </p:blipFill>
        <p:spPr>
          <a:xfrm>
            <a:off x="6660232" y="1707654"/>
            <a:ext cx="2592288" cy="2304256"/>
          </a:xfrm>
          <a:prstGeom prst="rect">
            <a:avLst/>
          </a:prstGeom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07504" y="2705632"/>
            <a:ext cx="6786327" cy="8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endParaRPr lang="en-CA" altLang="en-US" sz="20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en-CA" altLang="en-US" sz="2000" dirty="0">
                <a:solidFill>
                  <a:srgbClr val="002060"/>
                </a:solidFill>
              </a:rPr>
              <a:t>OCT Ethical Standards of Practice</a:t>
            </a:r>
          </a:p>
          <a:p>
            <a:pPr>
              <a:lnSpc>
                <a:spcPct val="90000"/>
              </a:lnSpc>
            </a:pPr>
            <a:r>
              <a:rPr lang="en-CA" altLang="en-US" sz="1800" dirty="0">
                <a:hlinkClick r:id="rId6"/>
              </a:rPr>
              <a:t>http://www.oct.ca/public/professional-standards/ethical-standards</a:t>
            </a:r>
            <a:endParaRPr lang="en-CA" alt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4" y="456950"/>
            <a:ext cx="2443199" cy="248624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07704" y="260401"/>
            <a:ext cx="7344816" cy="8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CA" altLang="en-US" sz="2000" dirty="0">
                <a:solidFill>
                  <a:srgbClr val="002060"/>
                </a:solidFill>
              </a:rPr>
              <a:t>OCT Standards of Practice</a:t>
            </a:r>
          </a:p>
          <a:p>
            <a:pPr>
              <a:lnSpc>
                <a:spcPct val="90000"/>
              </a:lnSpc>
            </a:pPr>
            <a:r>
              <a:rPr lang="en-CA" altLang="en-US" sz="1800" dirty="0">
                <a:hlinkClick r:id="rId8"/>
              </a:rPr>
              <a:t>http://www.oct.ca/public/professional-standards/standards-of-practice</a:t>
            </a:r>
            <a:endParaRPr lang="en-CA" altLang="en-US" sz="1800" dirty="0"/>
          </a:p>
          <a:p>
            <a:pPr>
              <a:lnSpc>
                <a:spcPct val="90000"/>
              </a:lnSpc>
            </a:pPr>
            <a:endParaRPr lang="en-CA" altLang="en-US" sz="2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808" y="1425732"/>
            <a:ext cx="3155095" cy="142266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2400" y="9490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180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G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Verdana"/>
            <a:ea typeface="+mj-ea"/>
            <a:cs typeface="Verdan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PPTemplateOfficeHours16x9</Template>
  <TotalTime>6359</TotalTime>
  <Words>1799</Words>
  <Application>Microsoft Office PowerPoint</Application>
  <PresentationFormat>On-screen Show (16:9)</PresentationFormat>
  <Paragraphs>237</Paragraphs>
  <Slides>39</Slides>
  <Notes>39</Notes>
  <HiddenSlides>0</HiddenSlides>
  <MMClips>37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Malgun Gothic</vt:lpstr>
      <vt:lpstr>ＭＳ Ｐゴシック</vt:lpstr>
      <vt:lpstr>ＭＳ Ｐゴシック</vt:lpstr>
      <vt:lpstr>Arial</vt:lpstr>
      <vt:lpstr>Calibri</vt:lpstr>
      <vt:lpstr>Verdana</vt:lpstr>
      <vt:lpstr>Wingdings</vt:lpstr>
      <vt:lpstr>AGM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Include in a Portfolio?</vt:lpstr>
      <vt:lpstr>Preparing for the Interview</vt:lpstr>
      <vt:lpstr>Do Your Homework</vt:lpstr>
      <vt:lpstr>PowerPoint Presentation</vt:lpstr>
      <vt:lpstr>PowerPoint Presentation</vt:lpstr>
      <vt:lpstr>Preparation is Key</vt:lpstr>
      <vt:lpstr>The Interview Timeline</vt:lpstr>
      <vt:lpstr>PowerPoint Presentation</vt:lpstr>
      <vt:lpstr>Question Topics/Themes</vt:lpstr>
      <vt:lpstr>Faith Development </vt:lpstr>
      <vt:lpstr>Faith Development Supports</vt:lpstr>
      <vt:lpstr>Classroom Management</vt:lpstr>
      <vt:lpstr>Classroom Management Supports</vt:lpstr>
      <vt:lpstr>Curriculum </vt:lpstr>
      <vt:lpstr>Curriculum Supports </vt:lpstr>
      <vt:lpstr>Assessment &amp; Evaluation </vt:lpstr>
      <vt:lpstr>PowerPoint Presentation</vt:lpstr>
      <vt:lpstr>Special Education</vt:lpstr>
      <vt:lpstr>PowerPoint Presentation</vt:lpstr>
      <vt:lpstr>21st Century Learning / Technology</vt:lpstr>
      <vt:lpstr> Conflict Resolution, Collaboration &amp; Self-Awareness </vt:lpstr>
      <vt:lpstr>PowerPoint Presentation</vt:lpstr>
      <vt:lpstr>A Model for Preparing Responses Snow person model  I believe… It looks like… In my classroom…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You Wish You’d Known Before…</vt:lpstr>
      <vt:lpstr>Join us for a LIVE Q &amp; A on Monday, September 23, 2019  from 4:30-6:00 p.m.  Register at: www.catholicteachers.ca </vt:lpstr>
    </vt:vector>
  </TitlesOfParts>
  <Company>OECTA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the Job Interview A Presentation to Halton Occasional Teachers  Belinda Russo Professional Development Department</dc:title>
  <dc:creator>Belinda Russo</dc:creator>
  <cp:lastModifiedBy>Anne Denning</cp:lastModifiedBy>
  <cp:revision>163</cp:revision>
  <dcterms:created xsi:type="dcterms:W3CDTF">2016-11-02T12:21:56Z</dcterms:created>
  <dcterms:modified xsi:type="dcterms:W3CDTF">2019-09-11T18:35:58Z</dcterms:modified>
</cp:coreProperties>
</file>